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31"/>
  </p:notesMasterIdLst>
  <p:sldIdLst>
    <p:sldId id="256" r:id="rId2"/>
    <p:sldId id="287" r:id="rId3"/>
    <p:sldId id="273" r:id="rId4"/>
    <p:sldId id="274" r:id="rId5"/>
    <p:sldId id="257" r:id="rId6"/>
    <p:sldId id="258" r:id="rId7"/>
    <p:sldId id="275" r:id="rId8"/>
    <p:sldId id="260" r:id="rId9"/>
    <p:sldId id="261" r:id="rId10"/>
    <p:sldId id="262" r:id="rId11"/>
    <p:sldId id="263" r:id="rId12"/>
    <p:sldId id="264" r:id="rId13"/>
    <p:sldId id="276" r:id="rId14"/>
    <p:sldId id="265" r:id="rId15"/>
    <p:sldId id="268" r:id="rId16"/>
    <p:sldId id="270" r:id="rId17"/>
    <p:sldId id="269" r:id="rId18"/>
    <p:sldId id="271" r:id="rId19"/>
    <p:sldId id="278" r:id="rId20"/>
    <p:sldId id="279" r:id="rId21"/>
    <p:sldId id="280" r:id="rId22"/>
    <p:sldId id="277" r:id="rId23"/>
    <p:sldId id="272" r:id="rId24"/>
    <p:sldId id="281" r:id="rId25"/>
    <p:sldId id="282" r:id="rId26"/>
    <p:sldId id="283" r:id="rId27"/>
    <p:sldId id="284" r:id="rId28"/>
    <p:sldId id="285" r:id="rId29"/>
    <p:sldId id="286"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2D050"/>
    <a:srgbClr val="B2D234"/>
    <a:srgbClr val="8BC53F"/>
    <a:srgbClr val="E8F3D9"/>
    <a:srgbClr val="00CC66"/>
    <a:srgbClr val="00FF00"/>
    <a:srgbClr val="FFFFFF"/>
    <a:srgbClr val="1F9C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4D179-23B4-4AD3-9657-50F6629C4F28}" type="datetimeFigureOut">
              <a:rPr lang="zh-CN" altLang="en-US" smtClean="0"/>
              <a:t>2016/4/14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6CAC3-3D2A-4E98-AD09-72C9B51392AA}" type="slidenum">
              <a:rPr lang="zh-CN" altLang="en-US" smtClean="0"/>
              <a:t>‹#›</a:t>
            </a:fld>
            <a:endParaRPr lang="zh-CN" altLang="en-US"/>
          </a:p>
        </p:txBody>
      </p:sp>
    </p:spTree>
    <p:extLst>
      <p:ext uri="{BB962C8B-B14F-4D97-AF65-F5344CB8AC3E}">
        <p14:creationId xmlns:p14="http://schemas.microsoft.com/office/powerpoint/2010/main" val="435169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3339"/>
          <a:stretch/>
        </p:blipFill>
        <p:spPr>
          <a:xfrm>
            <a:off x="0" y="0"/>
            <a:ext cx="12192000" cy="6858000"/>
          </a:xfrm>
          <a:prstGeom prst="rect">
            <a:avLst/>
          </a:prstGeom>
        </p:spPr>
      </p:pic>
      <p:sp>
        <p:nvSpPr>
          <p:cNvPr id="4"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
        <p:nvSpPr>
          <p:cNvPr id="3" name="KSO_CT2"/>
          <p:cNvSpPr>
            <a:spLocks noGrp="1"/>
          </p:cNvSpPr>
          <p:nvPr>
            <p:ph type="subTitle" idx="1" hasCustomPrompt="1"/>
          </p:nvPr>
        </p:nvSpPr>
        <p:spPr>
          <a:xfrm>
            <a:off x="397391" y="2674828"/>
            <a:ext cx="8213211" cy="467211"/>
          </a:xfrm>
          <a:noFill/>
        </p:spPr>
        <p:txBody>
          <a:bodyPr>
            <a:noAutofit/>
          </a:bodyPr>
          <a:lstStyle>
            <a:lvl1pPr marL="0" indent="0" algn="ctr">
              <a:buNone/>
              <a:defRPr sz="1800">
                <a:solidFill>
                  <a:schemeClr val="accent2">
                    <a:lumMod val="75000"/>
                  </a:schemeClr>
                </a:solidFill>
                <a:effectLs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smtClean="0"/>
              <a:t>单击此处添加您的副标题</a:t>
            </a:r>
          </a:p>
        </p:txBody>
      </p:sp>
      <p:sp>
        <p:nvSpPr>
          <p:cNvPr id="7" name="KSO_CT1"/>
          <p:cNvSpPr>
            <a:spLocks noGrp="1"/>
          </p:cNvSpPr>
          <p:nvPr>
            <p:ph type="title" hasCustomPrompt="1"/>
          </p:nvPr>
        </p:nvSpPr>
        <p:spPr>
          <a:xfrm>
            <a:off x="397391" y="840102"/>
            <a:ext cx="8213211" cy="1720077"/>
          </a:xfrm>
        </p:spPr>
        <p:txBody>
          <a:bodyPr>
            <a:noAutofit/>
          </a:bodyPr>
          <a:lstStyle>
            <a:lvl1pPr algn="ctr">
              <a:defRPr sz="4200" baseline="0">
                <a:solidFill>
                  <a:schemeClr val="accent1"/>
                </a:solidFill>
                <a:effectLst>
                  <a:outerShdw dist="25400" dir="5400000" algn="t" rotWithShape="0">
                    <a:schemeClr val="bg1"/>
                  </a:outerShdw>
                </a:effectLst>
                <a:latin typeface="+mj-lt"/>
              </a:defRPr>
            </a:lvl1pPr>
          </a:lstStyle>
          <a:p>
            <a:r>
              <a:rPr lang="zh-CN" altLang="en-US" dirty="0" smtClean="0"/>
              <a:t>单击此处</a:t>
            </a:r>
            <a:r>
              <a:rPr lang="en-US" altLang="zh-CN" dirty="0" smtClean="0"/>
              <a:t/>
            </a:r>
            <a:br>
              <a:rPr lang="en-US" altLang="zh-CN" dirty="0" smtClean="0"/>
            </a:br>
            <a:r>
              <a:rPr lang="zh-CN" altLang="en-US" dirty="0" smtClean="0"/>
              <a:t>添加您的标题文字</a:t>
            </a:r>
            <a:endParaRPr lang="zh-CN" altLang="en-US" dirty="0"/>
          </a:p>
        </p:txBody>
      </p:sp>
    </p:spTree>
    <p:extLst>
      <p:ext uri="{BB962C8B-B14F-4D97-AF65-F5344CB8AC3E}">
        <p14:creationId xmlns:p14="http://schemas.microsoft.com/office/powerpoint/2010/main" val="3422044449"/>
      </p:ext>
    </p:extLst>
  </p:cSld>
  <p:clrMapOvr>
    <a:masterClrMapping/>
  </p:clrMapOvr>
  <p:extLst mod="1">
    <p:ext uri="{DCECCB84-F9BA-43D5-87BE-67443E8EF086}">
      <p15:sldGuideLst xmlns:p15="http://schemas.microsoft.com/office/powerpoint/2012/main">
        <p15:guide id="1" orient="horz" pos="2160">
          <p15:clr>
            <a:srgbClr val="FBAE40"/>
          </p15:clr>
        </p15:guide>
        <p15:guide id="2" orient="horz" pos="1620">
          <p15:clr>
            <a:srgbClr val="FBAE40"/>
          </p15:clr>
        </p15:guide>
        <p15:guide id="3" pos="496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292060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6"/>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6"/>
            <a:ext cx="7933269" cy="581183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2665051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186210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5" y="1960147"/>
            <a:ext cx="7994651" cy="1235075"/>
          </a:xfrm>
        </p:spPr>
        <p:txBody>
          <a:bodyPr anchor="b">
            <a:normAutofit/>
          </a:bodyPr>
          <a:lstStyle>
            <a:lvl1pPr algn="ctr">
              <a:defRPr sz="3600">
                <a:solidFill>
                  <a:schemeClr val="accent1">
                    <a:lumMod val="75000"/>
                  </a:schemeClr>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252372"/>
            <a:ext cx="4090217" cy="431347"/>
          </a:xfrm>
          <a:prstGeom prst="roundRect">
            <a:avLst>
              <a:gd name="adj" fmla="val 50000"/>
            </a:avLst>
          </a:prstGeom>
          <a:solidFill>
            <a:schemeClr val="accent2">
              <a:lumMod val="75000"/>
            </a:schemeClr>
          </a:solidFill>
          <a:ln>
            <a:solidFill>
              <a:schemeClr val="accent2">
                <a:lumMod val="50000"/>
              </a:schemeClr>
            </a:solidFill>
          </a:ln>
        </p:spPr>
        <p:txBody>
          <a:bodyPr anchor="ctr">
            <a:normAutofit/>
          </a:bodyPr>
          <a:lstStyle>
            <a:lvl1pPr marL="0" indent="0" algn="ctr">
              <a:buNone/>
              <a:defRPr sz="16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308274973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1"/>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404378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3"/>
            <a:ext cx="5183188"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6431847" y="2200275"/>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109968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388425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375767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323745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8"/>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03B6215-A763-41FA-9857-F903A46E6356}" type="datetimeFigureOut">
              <a:rPr lang="zh-CN" altLang="en-US" smtClean="0"/>
              <a:t>2016/4/14</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FC51979-B104-4467-95C5-6A46BC3354F3}" type="slidenum">
              <a:rPr lang="zh-CN" altLang="en-US" smtClean="0"/>
              <a:t>‹#›</a:t>
            </a:fld>
            <a:endParaRPr lang="zh-CN" altLang="en-US"/>
          </a:p>
        </p:txBody>
      </p:sp>
    </p:spTree>
    <p:extLst>
      <p:ext uri="{BB962C8B-B14F-4D97-AF65-F5344CB8AC3E}">
        <p14:creationId xmlns:p14="http://schemas.microsoft.com/office/powerpoint/2010/main" val="141728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KSO_BT1"/>
          <p:cNvSpPr>
            <a:spLocks noGrp="1"/>
          </p:cNvSpPr>
          <p:nvPr>
            <p:ph type="title"/>
          </p:nvPr>
        </p:nvSpPr>
        <p:spPr>
          <a:xfrm>
            <a:off x="558799" y="162557"/>
            <a:ext cx="11056060"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3B6215-A763-41FA-9857-F903A46E6356}" type="datetimeFigureOut">
              <a:rPr lang="zh-CN" altLang="en-US" smtClean="0"/>
              <a:t>2016/4/14</a:t>
            </a:fld>
            <a:endParaRPr lang="zh-CN" altLang="en-US"/>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51979-B104-4467-95C5-6A46BC3354F3}" type="slidenum">
              <a:rPr lang="zh-CN" altLang="en-US" smtClean="0"/>
              <a:t>‹#›</a:t>
            </a:fld>
            <a:endParaRPr lang="zh-CN" altLang="en-US"/>
          </a:p>
        </p:txBody>
      </p:sp>
      <p:sp>
        <p:nvSpPr>
          <p:cNvPr id="3" name="KSO_BC1"/>
          <p:cNvSpPr>
            <a:spLocks noGrp="1"/>
          </p:cNvSpPr>
          <p:nvPr>
            <p:ph type="body" idx="1"/>
          </p:nvPr>
        </p:nvSpPr>
        <p:spPr>
          <a:xfrm>
            <a:off x="558801" y="1026615"/>
            <a:ext cx="11056060" cy="550481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val="321703587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377" rtl="0" eaLnBrk="1" latinLnBrk="0" hangingPunct="1">
        <a:lnSpc>
          <a:spcPct val="90000"/>
        </a:lnSpc>
        <a:spcBef>
          <a:spcPct val="0"/>
        </a:spcBef>
        <a:buNone/>
        <a:defRPr sz="3200" b="1" i="0" kern="1200" baseline="0">
          <a:solidFill>
            <a:schemeClr val="accent1"/>
          </a:solidFill>
          <a:effectLst/>
          <a:latin typeface="Arial Black" panose="020B0A04020102020204" pitchFamily="34" charset="0"/>
          <a:ea typeface="微软雅黑" panose="020B0503020204020204" pitchFamily="34" charset="-122"/>
          <a:cs typeface="+mj-cs"/>
        </a:defRPr>
      </a:lvl1pPr>
    </p:titleStyle>
    <p:bodyStyle>
      <a:lvl1pPr marL="357179" indent="-357179" algn="just" defTabSz="914377" rtl="0" eaLnBrk="1" latinLnBrk="0" hangingPunct="1">
        <a:lnSpc>
          <a:spcPct val="110000"/>
        </a:lnSpc>
        <a:spcBef>
          <a:spcPts val="1800"/>
        </a:spcBef>
        <a:spcAft>
          <a:spcPts val="0"/>
        </a:spcAft>
        <a:buClr>
          <a:schemeClr val="accent2">
            <a:lumMod val="75000"/>
          </a:schemeClr>
        </a:buClr>
        <a:buSzPct val="80000"/>
        <a:buFont typeface="Wingdings" panose="05000000000000000000" pitchFamily="2" charset="2"/>
        <a:buChar char=""/>
        <a:defRPr sz="2000" kern="1200" baseline="0">
          <a:solidFill>
            <a:schemeClr val="accent2">
              <a:lumMod val="75000"/>
            </a:schemeClr>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JPG"/><Relationship Id="rId4" Type="http://schemas.openxmlformats.org/officeDocument/2006/relationships/image" Target="../media/image27.emf"/><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slide" Target="slide4.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slide" Target="slide7.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5" Type="http://schemas.openxmlformats.org/officeDocument/2006/relationships/tags" Target="../tags/tag91.xml"/><Relationship Id="rId10"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tags" Target="../tags/tag95.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21" Type="http://schemas.openxmlformats.org/officeDocument/2006/relationships/slide" Target="slide4.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slide" Target="slide13.xml"/><Relationship Id="rId10" Type="http://schemas.openxmlformats.org/officeDocument/2006/relationships/tags" Target="../tags/tag105.xml"/><Relationship Id="rId19" Type="http://schemas.openxmlformats.org/officeDocument/2006/relationships/tags" Target="../tags/tag114.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slide" Target="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17.xml"/><Relationship Id="rId7" Type="http://schemas.openxmlformats.org/officeDocument/2006/relationships/image" Target="../media/image63.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xml"/><Relationship Id="rId5" Type="http://schemas.openxmlformats.org/officeDocument/2006/relationships/tags" Target="../tags/tag119.xml"/><Relationship Id="rId4" Type="http://schemas.openxmlformats.org/officeDocument/2006/relationships/tags" Target="../tags/tag118.xml"/></Relationships>
</file>

<file path=ppt/slides/_rels/slide28.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image" Target="../media/image65.png"/><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 Target="slide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 Target="slide2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 Target="slide13.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10"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tags" Target="../tags/tag48.xml"/></Relationships>
</file>

<file path=ppt/slides/_rels/slide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21" Type="http://schemas.openxmlformats.org/officeDocument/2006/relationships/slide" Target="slide4.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png"/><Relationship Id="rId3" Type="http://schemas.openxmlformats.org/officeDocument/2006/relationships/image" Target="../media/image13.emf"/><Relationship Id="rId21" Type="http://schemas.openxmlformats.org/officeDocument/2006/relationships/image" Target="../media/image31.jpeg"/><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image" Target="../media/image12.emf"/><Relationship Id="rId16" Type="http://schemas.openxmlformats.org/officeDocument/2006/relationships/image" Target="../media/image26.png"/><Relationship Id="rId20"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19" Type="http://schemas.openxmlformats.org/officeDocument/2006/relationships/image" Target="../media/image29.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zh-CN" altLang="en-US" dirty="0" smtClean="0"/>
              <a:t>何李凯</a:t>
            </a:r>
            <a:endParaRPr lang="zh-CN" altLang="en-US" dirty="0"/>
          </a:p>
        </p:txBody>
      </p:sp>
      <p:sp>
        <p:nvSpPr>
          <p:cNvPr id="2" name="标题 1"/>
          <p:cNvSpPr>
            <a:spLocks noGrp="1"/>
          </p:cNvSpPr>
          <p:nvPr>
            <p:ph type="title"/>
          </p:nvPr>
        </p:nvSpPr>
        <p:spPr/>
        <p:txBody>
          <a:bodyPr>
            <a:normAutofit/>
          </a:bodyPr>
          <a:lstStyle/>
          <a:p>
            <a:r>
              <a:rPr lang="zh-CN" altLang="en-US" sz="6000" dirty="0" smtClean="0"/>
              <a:t>大直播时代</a:t>
            </a:r>
            <a:endParaRPr lang="zh-CN" altLang="en-US" sz="6000" dirty="0"/>
          </a:p>
        </p:txBody>
      </p:sp>
    </p:spTree>
    <p:extLst>
      <p:ext uri="{BB962C8B-B14F-4D97-AF65-F5344CB8AC3E}">
        <p14:creationId xmlns:p14="http://schemas.microsoft.com/office/powerpoint/2010/main" val="3606262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663574" y="1288561"/>
            <a:ext cx="7493671" cy="5197922"/>
          </a:xfrm>
          <a:prstGeom prst="rect">
            <a:avLst/>
          </a:prstGeom>
        </p:spPr>
      </p:pic>
      <p:pic>
        <p:nvPicPr>
          <p:cNvPr id="8" name="图片 7"/>
          <p:cNvPicPr>
            <a:picLocks noChangeAspect="1"/>
          </p:cNvPicPr>
          <p:nvPr/>
        </p:nvPicPr>
        <p:blipFill>
          <a:blip r:embed="rId3"/>
          <a:stretch>
            <a:fillRect/>
          </a:stretch>
        </p:blipFill>
        <p:spPr>
          <a:xfrm>
            <a:off x="1781509" y="1286345"/>
            <a:ext cx="7496865" cy="5200138"/>
          </a:xfrm>
          <a:prstGeom prst="rect">
            <a:avLst/>
          </a:prstGeom>
        </p:spPr>
      </p:pic>
      <p:sp>
        <p:nvSpPr>
          <p:cNvPr id="2" name="标题 1"/>
          <p:cNvSpPr>
            <a:spLocks noGrp="1"/>
          </p:cNvSpPr>
          <p:nvPr>
            <p:ph type="title"/>
          </p:nvPr>
        </p:nvSpPr>
        <p:spPr>
          <a:xfrm>
            <a:off x="558799" y="162557"/>
            <a:ext cx="1000035" cy="699595"/>
          </a:xfrm>
        </p:spPr>
        <p:txBody>
          <a:bodyPr/>
          <a:lstStyle/>
          <a:p>
            <a:r>
              <a:rPr lang="en-US" altLang="zh-CN" dirty="0" smtClean="0">
                <a:solidFill>
                  <a:srgbClr val="000000"/>
                </a:solidFill>
              </a:rPr>
              <a:t>YY</a:t>
            </a:r>
            <a:endParaRPr lang="zh-CN" altLang="en-US" dirty="0">
              <a:solidFill>
                <a:srgbClr val="000000"/>
              </a:solidFill>
            </a:endParaRPr>
          </a:p>
        </p:txBody>
      </p:sp>
      <p:pic>
        <p:nvPicPr>
          <p:cNvPr id="6" name="内容占位符 5"/>
          <p:cNvPicPr>
            <a:picLocks noGrp="1" noChangeAspect="1"/>
          </p:cNvPicPr>
          <p:nvPr>
            <p:ph idx="1"/>
          </p:nvPr>
        </p:nvPicPr>
        <p:blipFill>
          <a:blip r:embed="rId4"/>
          <a:stretch>
            <a:fillRect/>
          </a:stretch>
        </p:blipFill>
        <p:spPr>
          <a:xfrm>
            <a:off x="1656505" y="162557"/>
            <a:ext cx="954375" cy="95333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a:off x="2864210" y="1288561"/>
            <a:ext cx="8750649" cy="5205127"/>
          </a:xfrm>
          <a:prstGeom prst="rect">
            <a:avLst/>
          </a:prstGeom>
        </p:spPr>
      </p:pic>
      <p:pic>
        <p:nvPicPr>
          <p:cNvPr id="5122" name="Picture 2" descr="http://upload.chinaz.com/2016/0217/20150914144031_15442.jpg"/>
          <p:cNvPicPr>
            <a:picLocks noChangeAspect="1" noChangeArrowheads="1"/>
          </p:cNvPicPr>
          <p:nvPr/>
        </p:nvPicPr>
        <p:blipFill rotWithShape="1">
          <a:blip r:embed="rId6">
            <a:extLst>
              <a:ext uri="{28A0092B-C50C-407E-A947-70E740481C1C}">
                <a14:useLocalDpi xmlns:a14="http://schemas.microsoft.com/office/drawing/2010/main" val="0"/>
              </a:ext>
            </a:extLst>
          </a:blip>
          <a:srcRect l="9205" t="3429" r="8509" b="22971"/>
          <a:stretch/>
        </p:blipFill>
        <p:spPr bwMode="auto">
          <a:xfrm>
            <a:off x="6095318" y="246676"/>
            <a:ext cx="1065838" cy="953333"/>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txBox="1">
            <a:spLocks/>
          </p:cNvSpPr>
          <p:nvPr/>
        </p:nvSpPr>
        <p:spPr>
          <a:xfrm>
            <a:off x="4847770" y="162557"/>
            <a:ext cx="1000035" cy="69959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3200" b="1" i="0" kern="1200" baseline="0">
                <a:solidFill>
                  <a:schemeClr val="accent1"/>
                </a:solidFill>
                <a:effectLst/>
                <a:latin typeface="Arial Black" panose="020B0A04020102020204" pitchFamily="34" charset="0"/>
                <a:ea typeface="微软雅黑" panose="020B0503020204020204" pitchFamily="34" charset="-122"/>
                <a:cs typeface="+mj-cs"/>
              </a:defRPr>
            </a:lvl1pPr>
          </a:lstStyle>
          <a:p>
            <a:r>
              <a:rPr lang="zh-CN" altLang="en-US" dirty="0" smtClean="0">
                <a:solidFill>
                  <a:srgbClr val="000000"/>
                </a:solidFill>
              </a:rPr>
              <a:t>虎牙</a:t>
            </a:r>
            <a:endParaRPr lang="zh-CN" altLang="en-US" dirty="0">
              <a:solidFill>
                <a:srgbClr val="000000"/>
              </a:solidFill>
            </a:endParaRPr>
          </a:p>
        </p:txBody>
      </p:sp>
      <p:sp>
        <p:nvSpPr>
          <p:cNvPr id="10" name="右箭头 9"/>
          <p:cNvSpPr/>
          <p:nvPr/>
        </p:nvSpPr>
        <p:spPr>
          <a:xfrm>
            <a:off x="3129518" y="304804"/>
            <a:ext cx="1332411" cy="55734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5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斗</a:t>
            </a:r>
            <a:r>
              <a:rPr lang="zh-CN" altLang="en-US" dirty="0" smtClean="0">
                <a:solidFill>
                  <a:srgbClr val="000000"/>
                </a:solidFill>
              </a:rPr>
              <a:t>鱼</a:t>
            </a:r>
            <a:r>
              <a:rPr lang="en-US" altLang="zh-CN" dirty="0" smtClean="0">
                <a:solidFill>
                  <a:srgbClr val="000000"/>
                </a:solidFill>
              </a:rPr>
              <a:t>TV</a:t>
            </a:r>
            <a:endParaRPr lang="zh-CN" altLang="en-US" dirty="0">
              <a:solidFill>
                <a:srgbClr val="000000"/>
              </a:solidFill>
            </a:endParaRPr>
          </a:p>
        </p:txBody>
      </p:sp>
      <p:pic>
        <p:nvPicPr>
          <p:cNvPr id="4" name="内容占位符 3"/>
          <p:cNvPicPr>
            <a:picLocks noChangeAspect="1"/>
          </p:cNvPicPr>
          <p:nvPr/>
        </p:nvPicPr>
        <p:blipFill>
          <a:blip r:embed="rId2"/>
          <a:stretch>
            <a:fillRect/>
          </a:stretch>
        </p:blipFill>
        <p:spPr>
          <a:xfrm>
            <a:off x="2494235" y="73282"/>
            <a:ext cx="954375" cy="95333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472" y="1274709"/>
            <a:ext cx="8568534" cy="467944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795" y="1464087"/>
            <a:ext cx="8568534" cy="467944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3033" y="1628550"/>
            <a:ext cx="8568534" cy="467944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4235" y="1829136"/>
            <a:ext cx="8568534" cy="4679449"/>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9793" y="1115890"/>
            <a:ext cx="3049659" cy="542432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4115" y="1115890"/>
            <a:ext cx="3049659" cy="5424327"/>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8437" y="1115889"/>
            <a:ext cx="3049659" cy="5424327"/>
          </a:xfrm>
          <a:prstGeom prst="rect">
            <a:avLst/>
          </a:prstGeom>
          <a:ln>
            <a:noFill/>
          </a:ln>
          <a:effectLst>
            <a:outerShdw blurRad="292100" dist="139700" dir="2700000" algn="tl" rotWithShape="0">
              <a:srgbClr val="333333">
                <a:alpha val="65000"/>
              </a:srgbClr>
            </a:outerShdw>
          </a:effectLst>
        </p:spPr>
      </p:pic>
      <p:pic>
        <p:nvPicPr>
          <p:cNvPr id="5" name="内容占位符 4"/>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2324805" y="1829136"/>
            <a:ext cx="7210513" cy="4053886"/>
          </a:xfrm>
        </p:spPr>
      </p:pic>
    </p:spTree>
    <p:extLst>
      <p:ext uri="{BB962C8B-B14F-4D97-AF65-F5344CB8AC3E}">
        <p14:creationId xmlns:p14="http://schemas.microsoft.com/office/powerpoint/2010/main" val="165088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strVal val="#ppt_x"/>
                                          </p:val>
                                        </p:tav>
                                        <p:tav tm="100000">
                                          <p:val>
                                            <p:strVal val="#ppt_x"/>
                                          </p:val>
                                        </p:tav>
                                      </p:tavLst>
                                    </p:anim>
                                    <p:anim calcmode="lin" valueType="num">
                                      <p:cBhvr>
                                        <p:cTn id="4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anim calcmode="lin" valueType="num">
                                      <p:cBhvr>
                                        <p:cTn id="53" dur="500" fill="hold"/>
                                        <p:tgtEl>
                                          <p:spTgt spid="5"/>
                                        </p:tgtEl>
                                        <p:attrNameLst>
                                          <p:attrName>ppt_x</p:attrName>
                                        </p:attrNameLst>
                                      </p:cBhvr>
                                      <p:tavLst>
                                        <p:tav tm="0">
                                          <p:val>
                                            <p:strVal val="#ppt_x"/>
                                          </p:val>
                                        </p:tav>
                                        <p:tav tm="100000">
                                          <p:val>
                                            <p:strVal val="#ppt_x"/>
                                          </p:val>
                                        </p:tav>
                                      </p:tavLst>
                                    </p:anim>
                                    <p:anim calcmode="lin" valueType="num">
                                      <p:cBhvr>
                                        <p:cTn id="5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20" y="1235067"/>
            <a:ext cx="2907838" cy="517207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554" y="1235070"/>
            <a:ext cx="2907838" cy="5172075"/>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smtClean="0">
                <a:solidFill>
                  <a:srgbClr val="000000"/>
                </a:solidFill>
              </a:rPr>
              <a:t>映客</a:t>
            </a:r>
            <a:endParaRPr lang="zh-CN" altLang="en-US" dirty="0">
              <a:solidFill>
                <a:srgbClr val="000000"/>
              </a:solidFill>
            </a:endParaRPr>
          </a:p>
        </p:txBody>
      </p:sp>
      <p:pic>
        <p:nvPicPr>
          <p:cNvPr id="4" name="图片 3"/>
          <p:cNvPicPr>
            <a:picLocks noChangeAspect="1"/>
          </p:cNvPicPr>
          <p:nvPr/>
        </p:nvPicPr>
        <p:blipFill>
          <a:blip r:embed="rId4"/>
          <a:stretch>
            <a:fillRect/>
          </a:stretch>
        </p:blipFill>
        <p:spPr>
          <a:xfrm>
            <a:off x="1787367" y="149482"/>
            <a:ext cx="954375" cy="95333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206" y="1235063"/>
            <a:ext cx="2907838" cy="517207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5858" y="1235062"/>
            <a:ext cx="2907838" cy="517207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6510" y="1235062"/>
            <a:ext cx="2907838" cy="5172075"/>
          </a:xfrm>
          <a:prstGeom prst="rect">
            <a:avLst/>
          </a:prstGeom>
          <a:ln>
            <a:noFill/>
          </a:ln>
          <a:effectLst>
            <a:outerShdw blurRad="292100" dist="139700" dir="2700000" algn="tl" rotWithShape="0">
              <a:srgbClr val="333333">
                <a:alpha val="65000"/>
              </a:srgbClr>
            </a:outerShdw>
          </a:effectLst>
        </p:spPr>
      </p:pic>
      <p:pic>
        <p:nvPicPr>
          <p:cNvPr id="5" name="内容占位符 4"/>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8463894" y="1235060"/>
            <a:ext cx="2907839" cy="5172077"/>
          </a:xfrm>
          <a:prstGeom prst="rect">
            <a:avLst/>
          </a:prstGeom>
          <a:ln>
            <a:noFill/>
          </a:ln>
          <a:effectLst>
            <a:outerShdw blurRad="292100" dist="139700" dir="2700000" algn="tl" rotWithShape="0">
              <a:srgbClr val="333333">
                <a:alpha val="65000"/>
              </a:srgbClr>
            </a:outerShdw>
          </a:effectLst>
        </p:spPr>
      </p:pic>
      <p:grpSp>
        <p:nvGrpSpPr>
          <p:cNvPr id="12" name="组合 11"/>
          <p:cNvGrpSpPr/>
          <p:nvPr/>
        </p:nvGrpSpPr>
        <p:grpSpPr>
          <a:xfrm>
            <a:off x="2752387" y="512354"/>
            <a:ext cx="6370663" cy="5917742"/>
            <a:chOff x="2426411" y="626148"/>
            <a:chExt cx="6370663" cy="5917742"/>
          </a:xfrm>
        </p:grpSpPr>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6411" y="626148"/>
              <a:ext cx="3327066" cy="5917742"/>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7821" y="626148"/>
              <a:ext cx="3059253" cy="5917742"/>
            </a:xfrm>
            <a:prstGeom prst="rect">
              <a:avLst/>
            </a:prstGeom>
          </p:spPr>
        </p:pic>
      </p:grpSp>
    </p:spTree>
    <p:extLst>
      <p:ext uri="{BB962C8B-B14F-4D97-AF65-F5344CB8AC3E}">
        <p14:creationId xmlns:p14="http://schemas.microsoft.com/office/powerpoint/2010/main" val="17556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anim calcmode="lin" valueType="num">
                                      <p:cBhvr>
                                        <p:cTn id="43" dur="500" fill="hold"/>
                                        <p:tgtEl>
                                          <p:spTgt spid="5"/>
                                        </p:tgtEl>
                                        <p:attrNameLst>
                                          <p:attrName>ppt_x</p:attrName>
                                        </p:attrNameLst>
                                      </p:cBhvr>
                                      <p:tavLst>
                                        <p:tav tm="0">
                                          <p:val>
                                            <p:strVal val="#ppt_x"/>
                                          </p:val>
                                        </p:tav>
                                        <p:tav tm="100000">
                                          <p:val>
                                            <p:strVal val="#ppt_x"/>
                                          </p:val>
                                        </p:tav>
                                      </p:tavLst>
                                    </p:anim>
                                    <p:anim calcmode="lin" valueType="num">
                                      <p:cBhvr>
                                        <p:cTn id="4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hlinkClick r:id="rId21" action="ppaction://hlinksldjump"/>
          </p:cNvPr>
          <p:cNvSpPr txBox="1"/>
          <p:nvPr>
            <p:custDataLst>
              <p:tags r:id="rId2"/>
            </p:custDataLst>
          </p:nvPr>
        </p:nvSpPr>
        <p:spPr>
          <a:xfrm>
            <a:off x="5254172" y="2576333"/>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sp>
        <p:nvSpPr>
          <p:cNvPr id="34" name="MH_Entry_1">
            <a:hlinkClick r:id="rId21" action="ppaction://hlinksldjump"/>
          </p:cNvPr>
          <p:cNvSpPr txBox="1"/>
          <p:nvPr>
            <p:custDataLst>
              <p:tags r:id="rId3"/>
            </p:custDataLst>
          </p:nvPr>
        </p:nvSpPr>
        <p:spPr>
          <a:xfrm>
            <a:off x="6299201" y="2567261"/>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a:latin typeface="微软雅黑" panose="020B0503020204020204" pitchFamily="34" charset="-122"/>
                <a:ea typeface="微软雅黑" panose="020B0503020204020204" pitchFamily="34" charset="-122"/>
              </a:rPr>
              <a:t>大直播时代概况</a:t>
            </a:r>
            <a:endParaRPr lang="zh-CN" altLang="en-US" dirty="0">
              <a:latin typeface="微软雅黑" panose="020B0503020204020204" pitchFamily="34" charset="-122"/>
              <a:ea typeface="微软雅黑" panose="020B0503020204020204" pitchFamily="34" charset="-122"/>
            </a:endParaRPr>
          </a:p>
        </p:txBody>
      </p:sp>
      <p:sp>
        <p:nvSpPr>
          <p:cNvPr id="61" name="MH_Number_2">
            <a:hlinkClick r:id="rId22" action="ppaction://hlinksldjump"/>
          </p:cNvPr>
          <p:cNvSpPr txBox="1"/>
          <p:nvPr>
            <p:custDataLst>
              <p:tags r:id="rId4"/>
            </p:custDataLst>
          </p:nvPr>
        </p:nvSpPr>
        <p:spPr>
          <a:xfrm>
            <a:off x="5254172" y="3468921"/>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62" name="MH_Entry_2">
            <a:hlinkClick r:id="rId22" action="ppaction://hlinksldjump"/>
          </p:cNvPr>
          <p:cNvSpPr txBox="1"/>
          <p:nvPr>
            <p:custDataLst>
              <p:tags r:id="rId5"/>
            </p:custDataLst>
          </p:nvPr>
        </p:nvSpPr>
        <p:spPr>
          <a:xfrm>
            <a:off x="6299201" y="3459849"/>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一些互联网直播产品</a:t>
            </a:r>
            <a:endParaRPr lang="zh-CN" altLang="en-US" dirty="0">
              <a:latin typeface="微软雅黑" panose="020B0503020204020204" pitchFamily="34" charset="-122"/>
              <a:ea typeface="微软雅黑" panose="020B0503020204020204" pitchFamily="34" charset="-122"/>
            </a:endParaRPr>
          </a:p>
        </p:txBody>
      </p:sp>
      <p:sp>
        <p:nvSpPr>
          <p:cNvPr id="64" name="MH_Number_3"/>
          <p:cNvSpPr txBox="1"/>
          <p:nvPr>
            <p:custDataLst>
              <p:tags r:id="rId6"/>
            </p:custDataLst>
          </p:nvPr>
        </p:nvSpPr>
        <p:spPr>
          <a:xfrm>
            <a:off x="5254172" y="4361509"/>
            <a:ext cx="527960" cy="544277"/>
          </a:xfrm>
          <a:prstGeom prst="rect">
            <a:avLst/>
          </a:prstGeom>
          <a:noFill/>
        </p:spPr>
        <p:txBody>
          <a:bodyPr wrap="square" lIns="0" tIns="0" rIns="0" bIns="0" rtlCol="0" anchor="ctr" anchorCtr="0">
            <a:noAutofit/>
          </a:bodyPr>
          <a:lstStyle>
            <a:defPPr>
              <a:defRPr lang="zh-CN"/>
            </a:defPPr>
            <a:lvl1pPr algn="ctr">
              <a:defRPr sz="3200" b="1">
                <a:solidFill>
                  <a:srgbClr val="7EC234"/>
                </a:solidFill>
                <a:latin typeface="华文细黑" panose="02010600040101010101" pitchFamily="2" charset="-122"/>
                <a:ea typeface="华文细黑" panose="02010600040101010101" pitchFamily="2" charset="-122"/>
              </a:defRPr>
            </a:lvl1p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sp>
        <p:nvSpPr>
          <p:cNvPr id="65" name="MH_Entry_3"/>
          <p:cNvSpPr txBox="1"/>
          <p:nvPr>
            <p:custDataLst>
              <p:tags r:id="rId7"/>
            </p:custDataLst>
          </p:nvPr>
        </p:nvSpPr>
        <p:spPr>
          <a:xfrm>
            <a:off x="6299201" y="4352437"/>
            <a:ext cx="4731656" cy="544277"/>
          </a:xfrm>
          <a:prstGeom prst="rect">
            <a:avLst/>
          </a:prstGeom>
          <a:noFill/>
        </p:spPr>
        <p:txBody>
          <a:bodyPr wrap="square" lIns="0" tIns="0" rIns="0" bIns="0" rtlCol="0" anchor="ctr" anchorCtr="0">
            <a:normAutofit/>
          </a:bodyPr>
          <a:lstStyle>
            <a:defPPr>
              <a:defRPr lang="zh-CN"/>
            </a:defPPr>
            <a:lvl1pPr>
              <a:defRPr sz="2800" b="1" spc="200">
                <a:solidFill>
                  <a:srgbClr val="7EC234"/>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互联网直播行业产业链</a:t>
            </a:r>
            <a:endParaRPr lang="zh-CN" altLang="en-US" dirty="0">
              <a:latin typeface="微软雅黑" panose="020B0503020204020204" pitchFamily="34" charset="-122"/>
              <a:ea typeface="微软雅黑" panose="020B0503020204020204" pitchFamily="34" charset="-122"/>
            </a:endParaRPr>
          </a:p>
        </p:txBody>
      </p:sp>
      <p:sp>
        <p:nvSpPr>
          <p:cNvPr id="67" name="MH_Number_4"/>
          <p:cNvSpPr txBox="1"/>
          <p:nvPr>
            <p:custDataLst>
              <p:tags r:id="rId8"/>
            </p:custDataLst>
          </p:nvPr>
        </p:nvSpPr>
        <p:spPr>
          <a:xfrm>
            <a:off x="5254172" y="5254096"/>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04</a:t>
            </a:r>
            <a:endParaRPr lang="zh-CN" altLang="en-US" dirty="0">
              <a:latin typeface="微软雅黑" panose="020B0503020204020204" pitchFamily="34" charset="-122"/>
              <a:ea typeface="微软雅黑" panose="020B0503020204020204" pitchFamily="34" charset="-122"/>
            </a:endParaRPr>
          </a:p>
        </p:txBody>
      </p:sp>
      <p:sp>
        <p:nvSpPr>
          <p:cNvPr id="68" name="MH_Entry_4"/>
          <p:cNvSpPr txBox="1"/>
          <p:nvPr>
            <p:custDataLst>
              <p:tags r:id="rId9"/>
            </p:custDataLst>
          </p:nvPr>
        </p:nvSpPr>
        <p:spPr>
          <a:xfrm>
            <a:off x="6299201" y="5245024"/>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互联网直播行业思考</a:t>
            </a:r>
            <a:endParaRPr lang="zh-CN" altLang="en-US" dirty="0">
              <a:latin typeface="微软雅黑" panose="020B0503020204020204" pitchFamily="34" charset="-122"/>
              <a:ea typeface="微软雅黑" panose="020B0503020204020204" pitchFamily="34" charset="-122"/>
            </a:endParaRPr>
          </a:p>
        </p:txBody>
      </p:sp>
      <p:cxnSp>
        <p:nvCxnSpPr>
          <p:cNvPr id="20" name="MH_Others_1"/>
          <p:cNvCxnSpPr/>
          <p:nvPr>
            <p:custDataLst>
              <p:tags r:id="rId10"/>
            </p:custDataLst>
          </p:nvPr>
        </p:nvCxnSpPr>
        <p:spPr>
          <a:xfrm>
            <a:off x="6026736" y="2693632"/>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1" name="MH_Others_2"/>
          <p:cNvCxnSpPr/>
          <p:nvPr>
            <p:custDataLst>
              <p:tags r:id="rId11"/>
            </p:custDataLst>
          </p:nvPr>
        </p:nvCxnSpPr>
        <p:spPr>
          <a:xfrm>
            <a:off x="6026736" y="3586821"/>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2" name="MH_Others_3"/>
          <p:cNvCxnSpPr/>
          <p:nvPr>
            <p:custDataLst>
              <p:tags r:id="rId12"/>
            </p:custDataLst>
          </p:nvPr>
        </p:nvCxnSpPr>
        <p:spPr>
          <a:xfrm>
            <a:off x="6026736" y="4480010"/>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3" name="MH_Others_4"/>
          <p:cNvCxnSpPr/>
          <p:nvPr>
            <p:custDataLst>
              <p:tags r:id="rId13"/>
            </p:custDataLst>
          </p:nvPr>
        </p:nvCxnSpPr>
        <p:spPr>
          <a:xfrm>
            <a:off x="6026736" y="5373199"/>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7" name="MH_Others_10"/>
          <p:cNvSpPr/>
          <p:nvPr>
            <p:custDataLst>
              <p:tags r:id="rId14"/>
            </p:custDataLst>
          </p:nvPr>
        </p:nvSpPr>
        <p:spPr>
          <a:xfrm>
            <a:off x="4715351" y="1416944"/>
            <a:ext cx="7476649" cy="504056"/>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 fmla="*/ 0 w 5609212"/>
              <a:gd name="connsiteY0" fmla="*/ 0 h 504056"/>
              <a:gd name="connsiteX1" fmla="*/ 5609212 w 5609212"/>
              <a:gd name="connsiteY1" fmla="*/ 0 h 504056"/>
              <a:gd name="connsiteX2" fmla="*/ 5609212 w 5609212"/>
              <a:gd name="connsiteY2" fmla="*/ 504056 h 504056"/>
              <a:gd name="connsiteX3" fmla="*/ 128954 w 5609212"/>
              <a:gd name="connsiteY3" fmla="*/ 504056 h 504056"/>
              <a:gd name="connsiteX4" fmla="*/ 0 w 560921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212" h="504056">
                <a:moveTo>
                  <a:pt x="0" y="0"/>
                </a:moveTo>
                <a:lnTo>
                  <a:pt x="5609212" y="0"/>
                </a:lnTo>
                <a:lnTo>
                  <a:pt x="5609212" y="504056"/>
                </a:lnTo>
                <a:lnTo>
                  <a:pt x="128954" y="504056"/>
                </a:lnTo>
                <a:lnTo>
                  <a:pt x="0" y="0"/>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MH_Others_11"/>
          <p:cNvSpPr txBox="1"/>
          <p:nvPr>
            <p:custDataLst>
              <p:tags r:id="rId15"/>
            </p:custDataLst>
          </p:nvPr>
        </p:nvSpPr>
        <p:spPr>
          <a:xfrm>
            <a:off x="4643084" y="812972"/>
            <a:ext cx="1344398" cy="584775"/>
          </a:xfrm>
          <a:prstGeom prst="rect">
            <a:avLst/>
          </a:prstGeom>
          <a:noFill/>
        </p:spPr>
        <p:txBody>
          <a:bodyPr wrap="square" rtlCol="0">
            <a:noAutofit/>
          </a:bodyPr>
          <a:lstStyle/>
          <a:p>
            <a:pPr algn="r"/>
            <a:r>
              <a:rPr lang="zh-CN" altLang="en-US" sz="3200" b="1" dirty="0">
                <a:solidFill>
                  <a:srgbClr val="7EC234"/>
                </a:solidFill>
                <a:latin typeface="微软雅黑" panose="020B0503020204020204" pitchFamily="34" charset="-122"/>
                <a:ea typeface="微软雅黑" panose="020B0503020204020204" pitchFamily="34" charset="-122"/>
              </a:rPr>
              <a:t>目录</a:t>
            </a:r>
          </a:p>
        </p:txBody>
      </p:sp>
      <p:cxnSp>
        <p:nvCxnSpPr>
          <p:cNvPr id="39" name="MH_Others_12"/>
          <p:cNvCxnSpPr/>
          <p:nvPr>
            <p:custDataLst>
              <p:tags r:id="rId16"/>
            </p:custDataLst>
          </p:nvPr>
        </p:nvCxnSpPr>
        <p:spPr>
          <a:xfrm>
            <a:off x="6053385" y="946550"/>
            <a:ext cx="5970" cy="346644"/>
          </a:xfrm>
          <a:prstGeom prst="line">
            <a:avLst/>
          </a:prstGeom>
          <a:ln w="38100">
            <a:solidFill>
              <a:srgbClr val="7EC234"/>
            </a:solidFill>
          </a:ln>
        </p:spPr>
        <p:style>
          <a:lnRef idx="1">
            <a:schemeClr val="accent1"/>
          </a:lnRef>
          <a:fillRef idx="0">
            <a:schemeClr val="accent1"/>
          </a:fillRef>
          <a:effectRef idx="0">
            <a:schemeClr val="accent1"/>
          </a:effectRef>
          <a:fontRef idx="minor">
            <a:schemeClr val="tx1"/>
          </a:fontRef>
        </p:style>
      </p:cxnSp>
      <p:sp>
        <p:nvSpPr>
          <p:cNvPr id="40" name="MH_Others_13"/>
          <p:cNvSpPr txBox="1"/>
          <p:nvPr>
            <p:custDataLst>
              <p:tags r:id="rId17"/>
            </p:custDataLst>
          </p:nvPr>
        </p:nvSpPr>
        <p:spPr>
          <a:xfrm>
            <a:off x="6125256" y="796708"/>
            <a:ext cx="3350742" cy="646331"/>
          </a:xfrm>
          <a:prstGeom prst="rect">
            <a:avLst/>
          </a:prstGeom>
          <a:noFill/>
        </p:spPr>
        <p:txBody>
          <a:bodyPr wrap="square" rtlCol="0">
            <a:noAutofit/>
          </a:bodyPr>
          <a:lstStyle/>
          <a:p>
            <a:r>
              <a:rPr lang="en-US" altLang="zh-CN" sz="3600">
                <a:solidFill>
                  <a:srgbClr val="7EC234"/>
                </a:solidFill>
                <a:latin typeface="华文细黑" panose="02010600040101010101" pitchFamily="2" charset="-122"/>
                <a:ea typeface="华文细黑" panose="02010600040101010101" pitchFamily="2" charset="-122"/>
                <a:cs typeface="Arial" pitchFamily="34" charset="0"/>
              </a:rPr>
              <a:t>CONTENTS</a:t>
            </a:r>
            <a:endParaRPr lang="zh-CN" altLang="en-US" sz="3600" dirty="0">
              <a:solidFill>
                <a:srgbClr val="7EC234"/>
              </a:solidFill>
              <a:latin typeface="华文细黑" panose="02010600040101010101" pitchFamily="2" charset="-122"/>
              <a:ea typeface="华文细黑" panose="02010600040101010101" pitchFamily="2" charset="-122"/>
              <a:cs typeface="Arial" pitchFamily="34" charset="0"/>
            </a:endParaRPr>
          </a:p>
        </p:txBody>
      </p:sp>
      <p:sp>
        <p:nvSpPr>
          <p:cNvPr id="41" name="MH_Others_14"/>
          <p:cNvSpPr/>
          <p:nvPr>
            <p:custDataLst>
              <p:tags r:id="rId18"/>
            </p:custDataLst>
          </p:nvPr>
        </p:nvSpPr>
        <p:spPr>
          <a:xfrm>
            <a:off x="-105" y="258126"/>
            <a:ext cx="4473442" cy="1336316"/>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27868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2957529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04422 w 3356114"/>
              <a:gd name="connsiteY1" fmla="*/ 9189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5069 h 1625249"/>
              <a:gd name="connsiteX1" fmla="*/ 3051314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 name="connsiteX0" fmla="*/ 0 w 3356114"/>
              <a:gd name="connsiteY0" fmla="*/ 5069 h 1625249"/>
              <a:gd name="connsiteX1" fmla="*/ 3016145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114" h="1625249">
                <a:moveTo>
                  <a:pt x="0" y="5069"/>
                </a:moveTo>
                <a:lnTo>
                  <a:pt x="3016145" y="0"/>
                </a:lnTo>
                <a:lnTo>
                  <a:pt x="3356114" y="1625249"/>
                </a:lnTo>
                <a:lnTo>
                  <a:pt x="0" y="1625249"/>
                </a:lnTo>
                <a:lnTo>
                  <a:pt x="0" y="5069"/>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solidFill>
                <a:srgbClr val="7EC234"/>
              </a:solidFill>
            </a:endParaRPr>
          </a:p>
        </p:txBody>
      </p:sp>
      <p:sp>
        <p:nvSpPr>
          <p:cNvPr id="42" name="MH_Others_15"/>
          <p:cNvSpPr/>
          <p:nvPr>
            <p:custDataLst>
              <p:tags r:id="rId19"/>
            </p:custDataLst>
          </p:nvPr>
        </p:nvSpPr>
        <p:spPr>
          <a:xfrm>
            <a:off x="-11264" y="755480"/>
            <a:ext cx="4207441" cy="401637"/>
          </a:xfrm>
          <a:custGeom>
            <a:avLst/>
            <a:gdLst>
              <a:gd name="connsiteX0" fmla="*/ 1857013 w 3156552"/>
              <a:gd name="connsiteY0" fmla="*/ 104678 h 401637"/>
              <a:gd name="connsiteX1" fmla="*/ 1929021 w 3156552"/>
              <a:gd name="connsiteY1" fmla="*/ 104678 h 401637"/>
              <a:gd name="connsiteX2" fmla="*/ 1929021 w 3156552"/>
              <a:gd name="connsiteY2" fmla="*/ 297257 h 401637"/>
              <a:gd name="connsiteX3" fmla="*/ 1857013 w 3156552"/>
              <a:gd name="connsiteY3" fmla="*/ 297257 h 401637"/>
              <a:gd name="connsiteX4" fmla="*/ 1702944 w 3156552"/>
              <a:gd name="connsiteY4" fmla="*/ 104678 h 401637"/>
              <a:gd name="connsiteX5" fmla="*/ 1774952 w 3156552"/>
              <a:gd name="connsiteY5" fmla="*/ 104678 h 401637"/>
              <a:gd name="connsiteX6" fmla="*/ 1774952 w 3156552"/>
              <a:gd name="connsiteY6" fmla="*/ 297257 h 401637"/>
              <a:gd name="connsiteX7" fmla="*/ 1702944 w 3156552"/>
              <a:gd name="connsiteY7" fmla="*/ 297257 h 401637"/>
              <a:gd name="connsiteX8" fmla="*/ 1548875 w 3156552"/>
              <a:gd name="connsiteY8" fmla="*/ 104678 h 401637"/>
              <a:gd name="connsiteX9" fmla="*/ 1620883 w 3156552"/>
              <a:gd name="connsiteY9" fmla="*/ 104678 h 401637"/>
              <a:gd name="connsiteX10" fmla="*/ 1620883 w 3156552"/>
              <a:gd name="connsiteY10" fmla="*/ 297257 h 401637"/>
              <a:gd name="connsiteX11" fmla="*/ 1548875 w 3156552"/>
              <a:gd name="connsiteY11" fmla="*/ 297257 h 401637"/>
              <a:gd name="connsiteX12" fmla="*/ 1394806 w 3156552"/>
              <a:gd name="connsiteY12" fmla="*/ 104678 h 401637"/>
              <a:gd name="connsiteX13" fmla="*/ 1466814 w 3156552"/>
              <a:gd name="connsiteY13" fmla="*/ 104678 h 401637"/>
              <a:gd name="connsiteX14" fmla="*/ 1466814 w 3156552"/>
              <a:gd name="connsiteY14" fmla="*/ 297257 h 401637"/>
              <a:gd name="connsiteX15" fmla="*/ 1394806 w 3156552"/>
              <a:gd name="connsiteY15" fmla="*/ 297257 h 401637"/>
              <a:gd name="connsiteX16" fmla="*/ 1240737 w 3156552"/>
              <a:gd name="connsiteY16" fmla="*/ 104678 h 401637"/>
              <a:gd name="connsiteX17" fmla="*/ 1312745 w 3156552"/>
              <a:gd name="connsiteY17" fmla="*/ 104678 h 401637"/>
              <a:gd name="connsiteX18" fmla="*/ 1312745 w 3156552"/>
              <a:gd name="connsiteY18" fmla="*/ 297257 h 401637"/>
              <a:gd name="connsiteX19" fmla="*/ 1240737 w 3156552"/>
              <a:gd name="connsiteY19" fmla="*/ 297257 h 401637"/>
              <a:gd name="connsiteX20" fmla="*/ 1086668 w 3156552"/>
              <a:gd name="connsiteY20" fmla="*/ 104678 h 401637"/>
              <a:gd name="connsiteX21" fmla="*/ 1158676 w 3156552"/>
              <a:gd name="connsiteY21" fmla="*/ 104678 h 401637"/>
              <a:gd name="connsiteX22" fmla="*/ 1158676 w 3156552"/>
              <a:gd name="connsiteY22" fmla="*/ 297257 h 401637"/>
              <a:gd name="connsiteX23" fmla="*/ 1086668 w 3156552"/>
              <a:gd name="connsiteY23" fmla="*/ 297257 h 401637"/>
              <a:gd name="connsiteX24" fmla="*/ 932599 w 3156552"/>
              <a:gd name="connsiteY24" fmla="*/ 104678 h 401637"/>
              <a:gd name="connsiteX25" fmla="*/ 1004607 w 3156552"/>
              <a:gd name="connsiteY25" fmla="*/ 104678 h 401637"/>
              <a:gd name="connsiteX26" fmla="*/ 1004607 w 3156552"/>
              <a:gd name="connsiteY26" fmla="*/ 297257 h 401637"/>
              <a:gd name="connsiteX27" fmla="*/ 932599 w 3156552"/>
              <a:gd name="connsiteY27" fmla="*/ 297257 h 401637"/>
              <a:gd name="connsiteX28" fmla="*/ 778530 w 3156552"/>
              <a:gd name="connsiteY28" fmla="*/ 104678 h 401637"/>
              <a:gd name="connsiteX29" fmla="*/ 850538 w 3156552"/>
              <a:gd name="connsiteY29" fmla="*/ 104678 h 401637"/>
              <a:gd name="connsiteX30" fmla="*/ 850538 w 3156552"/>
              <a:gd name="connsiteY30" fmla="*/ 297257 h 401637"/>
              <a:gd name="connsiteX31" fmla="*/ 778530 w 3156552"/>
              <a:gd name="connsiteY31" fmla="*/ 297257 h 401637"/>
              <a:gd name="connsiteX32" fmla="*/ 622824 w 3156552"/>
              <a:gd name="connsiteY32" fmla="*/ 104678 h 401637"/>
              <a:gd name="connsiteX33" fmla="*/ 694832 w 3156552"/>
              <a:gd name="connsiteY33" fmla="*/ 104678 h 401637"/>
              <a:gd name="connsiteX34" fmla="*/ 694832 w 3156552"/>
              <a:gd name="connsiteY34" fmla="*/ 297257 h 401637"/>
              <a:gd name="connsiteX35" fmla="*/ 622824 w 3156552"/>
              <a:gd name="connsiteY35" fmla="*/ 297257 h 401637"/>
              <a:gd name="connsiteX36" fmla="*/ 467118 w 3156552"/>
              <a:gd name="connsiteY36" fmla="*/ 104678 h 401637"/>
              <a:gd name="connsiteX37" fmla="*/ 539126 w 3156552"/>
              <a:gd name="connsiteY37" fmla="*/ 104678 h 401637"/>
              <a:gd name="connsiteX38" fmla="*/ 539126 w 3156552"/>
              <a:gd name="connsiteY38" fmla="*/ 297257 h 401637"/>
              <a:gd name="connsiteX39" fmla="*/ 467118 w 3156552"/>
              <a:gd name="connsiteY39" fmla="*/ 297257 h 401637"/>
              <a:gd name="connsiteX40" fmla="*/ 311412 w 3156552"/>
              <a:gd name="connsiteY40" fmla="*/ 104678 h 401637"/>
              <a:gd name="connsiteX41" fmla="*/ 383420 w 3156552"/>
              <a:gd name="connsiteY41" fmla="*/ 104678 h 401637"/>
              <a:gd name="connsiteX42" fmla="*/ 383420 w 3156552"/>
              <a:gd name="connsiteY42" fmla="*/ 297257 h 401637"/>
              <a:gd name="connsiteX43" fmla="*/ 311412 w 3156552"/>
              <a:gd name="connsiteY43" fmla="*/ 297257 h 401637"/>
              <a:gd name="connsiteX44" fmla="*/ 155706 w 3156552"/>
              <a:gd name="connsiteY44" fmla="*/ 104678 h 401637"/>
              <a:gd name="connsiteX45" fmla="*/ 227714 w 3156552"/>
              <a:gd name="connsiteY45" fmla="*/ 104678 h 401637"/>
              <a:gd name="connsiteX46" fmla="*/ 227714 w 3156552"/>
              <a:gd name="connsiteY46" fmla="*/ 297257 h 401637"/>
              <a:gd name="connsiteX47" fmla="*/ 155706 w 3156552"/>
              <a:gd name="connsiteY47" fmla="*/ 297257 h 401637"/>
              <a:gd name="connsiteX48" fmla="*/ 0 w 3156552"/>
              <a:gd name="connsiteY48" fmla="*/ 104678 h 401637"/>
              <a:gd name="connsiteX49" fmla="*/ 72008 w 3156552"/>
              <a:gd name="connsiteY49" fmla="*/ 104678 h 401637"/>
              <a:gd name="connsiteX50" fmla="*/ 72008 w 3156552"/>
              <a:gd name="connsiteY50" fmla="*/ 297257 h 401637"/>
              <a:gd name="connsiteX51" fmla="*/ 0 w 3156552"/>
              <a:gd name="connsiteY51" fmla="*/ 297257 h 401637"/>
              <a:gd name="connsiteX52" fmla="*/ 2955734 w 3156552"/>
              <a:gd name="connsiteY52" fmla="*/ 0 h 401637"/>
              <a:gd name="connsiteX53" fmla="*/ 3156552 w 3156552"/>
              <a:gd name="connsiteY53" fmla="*/ 200819 h 401637"/>
              <a:gd name="connsiteX54" fmla="*/ 2955734 w 3156552"/>
              <a:gd name="connsiteY54" fmla="*/ 401637 h 401637"/>
              <a:gd name="connsiteX55" fmla="*/ 2955734 w 3156552"/>
              <a:gd name="connsiteY55" fmla="*/ 301228 h 401637"/>
              <a:gd name="connsiteX56" fmla="*/ 2004424 w 3156552"/>
              <a:gd name="connsiteY56" fmla="*/ 301228 h 401637"/>
              <a:gd name="connsiteX57" fmla="*/ 2004424 w 3156552"/>
              <a:gd name="connsiteY57" fmla="*/ 100409 h 401637"/>
              <a:gd name="connsiteX58" fmla="*/ 2955734 w 3156552"/>
              <a:gd name="connsiteY58" fmla="*/ 100409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6552" h="401637">
                <a:moveTo>
                  <a:pt x="1857013" y="104678"/>
                </a:moveTo>
                <a:lnTo>
                  <a:pt x="1929021" y="104678"/>
                </a:lnTo>
                <a:lnTo>
                  <a:pt x="1929021" y="297257"/>
                </a:lnTo>
                <a:lnTo>
                  <a:pt x="1857013" y="297257"/>
                </a:lnTo>
                <a:close/>
                <a:moveTo>
                  <a:pt x="1702944" y="104678"/>
                </a:moveTo>
                <a:lnTo>
                  <a:pt x="1774952" y="104678"/>
                </a:lnTo>
                <a:lnTo>
                  <a:pt x="1774952" y="297257"/>
                </a:lnTo>
                <a:lnTo>
                  <a:pt x="1702944" y="297257"/>
                </a:lnTo>
                <a:close/>
                <a:moveTo>
                  <a:pt x="1548875" y="104678"/>
                </a:moveTo>
                <a:lnTo>
                  <a:pt x="1620883" y="104678"/>
                </a:lnTo>
                <a:lnTo>
                  <a:pt x="1620883" y="297257"/>
                </a:lnTo>
                <a:lnTo>
                  <a:pt x="1548875" y="297257"/>
                </a:lnTo>
                <a:close/>
                <a:moveTo>
                  <a:pt x="1394806" y="104678"/>
                </a:moveTo>
                <a:lnTo>
                  <a:pt x="1466814" y="104678"/>
                </a:lnTo>
                <a:lnTo>
                  <a:pt x="1466814" y="297257"/>
                </a:lnTo>
                <a:lnTo>
                  <a:pt x="1394806" y="297257"/>
                </a:lnTo>
                <a:close/>
                <a:moveTo>
                  <a:pt x="1240737" y="104678"/>
                </a:moveTo>
                <a:lnTo>
                  <a:pt x="1312745" y="104678"/>
                </a:lnTo>
                <a:lnTo>
                  <a:pt x="1312745" y="297257"/>
                </a:lnTo>
                <a:lnTo>
                  <a:pt x="1240737" y="297257"/>
                </a:lnTo>
                <a:close/>
                <a:moveTo>
                  <a:pt x="1086668" y="104678"/>
                </a:moveTo>
                <a:lnTo>
                  <a:pt x="1158676" y="104678"/>
                </a:lnTo>
                <a:lnTo>
                  <a:pt x="1158676" y="297257"/>
                </a:lnTo>
                <a:lnTo>
                  <a:pt x="1086668" y="297257"/>
                </a:lnTo>
                <a:close/>
                <a:moveTo>
                  <a:pt x="932599" y="104678"/>
                </a:moveTo>
                <a:lnTo>
                  <a:pt x="1004607" y="104678"/>
                </a:lnTo>
                <a:lnTo>
                  <a:pt x="1004607" y="297257"/>
                </a:lnTo>
                <a:lnTo>
                  <a:pt x="932599" y="297257"/>
                </a:lnTo>
                <a:close/>
                <a:moveTo>
                  <a:pt x="778530" y="104678"/>
                </a:moveTo>
                <a:lnTo>
                  <a:pt x="850538" y="104678"/>
                </a:lnTo>
                <a:lnTo>
                  <a:pt x="850538" y="297257"/>
                </a:lnTo>
                <a:lnTo>
                  <a:pt x="778530" y="297257"/>
                </a:lnTo>
                <a:close/>
                <a:moveTo>
                  <a:pt x="622824" y="104678"/>
                </a:moveTo>
                <a:lnTo>
                  <a:pt x="694832" y="104678"/>
                </a:lnTo>
                <a:lnTo>
                  <a:pt x="694832" y="297257"/>
                </a:lnTo>
                <a:lnTo>
                  <a:pt x="622824" y="297257"/>
                </a:lnTo>
                <a:close/>
                <a:moveTo>
                  <a:pt x="467118" y="104678"/>
                </a:moveTo>
                <a:lnTo>
                  <a:pt x="539126" y="104678"/>
                </a:lnTo>
                <a:lnTo>
                  <a:pt x="539126" y="297257"/>
                </a:lnTo>
                <a:lnTo>
                  <a:pt x="467118" y="297257"/>
                </a:lnTo>
                <a:close/>
                <a:moveTo>
                  <a:pt x="311412" y="104678"/>
                </a:moveTo>
                <a:lnTo>
                  <a:pt x="383420" y="104678"/>
                </a:lnTo>
                <a:lnTo>
                  <a:pt x="383420" y="297257"/>
                </a:lnTo>
                <a:lnTo>
                  <a:pt x="311412" y="297257"/>
                </a:lnTo>
                <a:close/>
                <a:moveTo>
                  <a:pt x="155706" y="104678"/>
                </a:moveTo>
                <a:lnTo>
                  <a:pt x="227714" y="104678"/>
                </a:lnTo>
                <a:lnTo>
                  <a:pt x="227714" y="297257"/>
                </a:lnTo>
                <a:lnTo>
                  <a:pt x="155706" y="297257"/>
                </a:lnTo>
                <a:close/>
                <a:moveTo>
                  <a:pt x="0" y="104678"/>
                </a:moveTo>
                <a:lnTo>
                  <a:pt x="72008" y="104678"/>
                </a:lnTo>
                <a:lnTo>
                  <a:pt x="72008" y="297257"/>
                </a:lnTo>
                <a:lnTo>
                  <a:pt x="0" y="297257"/>
                </a:lnTo>
                <a:close/>
                <a:moveTo>
                  <a:pt x="2955734" y="0"/>
                </a:moveTo>
                <a:lnTo>
                  <a:pt x="3156552" y="200819"/>
                </a:lnTo>
                <a:lnTo>
                  <a:pt x="2955734" y="401637"/>
                </a:lnTo>
                <a:lnTo>
                  <a:pt x="2955734" y="301228"/>
                </a:lnTo>
                <a:lnTo>
                  <a:pt x="2004424" y="301228"/>
                </a:lnTo>
                <a:lnTo>
                  <a:pt x="2004424" y="100409"/>
                </a:lnTo>
                <a:lnTo>
                  <a:pt x="2955734" y="10040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Tree>
    <p:custDataLst>
      <p:tags r:id="rId1"/>
    </p:custDataLst>
    <p:extLst>
      <p:ext uri="{BB962C8B-B14F-4D97-AF65-F5344CB8AC3E}">
        <p14:creationId xmlns:p14="http://schemas.microsoft.com/office/powerpoint/2010/main" val="1358850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游戏直播产业链</a:t>
            </a:r>
          </a:p>
        </p:txBody>
      </p:sp>
      <p:pic>
        <p:nvPicPr>
          <p:cNvPr id="4" name="内容占位符 3"/>
          <p:cNvPicPr>
            <a:picLocks noGrp="1" noChangeAspect="1"/>
          </p:cNvPicPr>
          <p:nvPr>
            <p:ph idx="1"/>
          </p:nvPr>
        </p:nvPicPr>
        <p:blipFill>
          <a:blip r:embed="rId2"/>
          <a:stretch>
            <a:fillRect/>
          </a:stretch>
        </p:blipFill>
        <p:spPr>
          <a:xfrm>
            <a:off x="1794619" y="862152"/>
            <a:ext cx="8817258" cy="5678348"/>
          </a:xfrm>
          <a:prstGeom prst="rect">
            <a:avLst/>
          </a:prstGeom>
        </p:spPr>
      </p:pic>
    </p:spTree>
    <p:extLst>
      <p:ext uri="{BB962C8B-B14F-4D97-AF65-F5344CB8AC3E}">
        <p14:creationId xmlns:p14="http://schemas.microsoft.com/office/powerpoint/2010/main" val="3842054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933442" y="596485"/>
            <a:ext cx="8725033" cy="5807629"/>
          </a:xfrm>
          <a:prstGeom prst="rect">
            <a:avLst/>
          </a:prstGeom>
        </p:spPr>
      </p:pic>
      <p:sp>
        <p:nvSpPr>
          <p:cNvPr id="2" name="标题 1"/>
          <p:cNvSpPr>
            <a:spLocks noGrp="1"/>
          </p:cNvSpPr>
          <p:nvPr>
            <p:ph type="title"/>
          </p:nvPr>
        </p:nvSpPr>
        <p:spPr/>
        <p:txBody>
          <a:bodyPr/>
          <a:lstStyle/>
          <a:p>
            <a:r>
              <a:rPr lang="zh-CN" altLang="en-US" dirty="0">
                <a:solidFill>
                  <a:srgbClr val="000000"/>
                </a:solidFill>
              </a:rPr>
              <a:t>生活直播产业链</a:t>
            </a:r>
          </a:p>
        </p:txBody>
      </p:sp>
    </p:spTree>
    <p:extLst>
      <p:ext uri="{BB962C8B-B14F-4D97-AF65-F5344CB8AC3E}">
        <p14:creationId xmlns:p14="http://schemas.microsoft.com/office/powerpoint/2010/main" val="1249322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游戏直播受众游戏类型及产品</a:t>
            </a:r>
          </a:p>
        </p:txBody>
      </p:sp>
      <p:pic>
        <p:nvPicPr>
          <p:cNvPr id="4" name="内容占位符 3"/>
          <p:cNvPicPr>
            <a:picLocks noGrp="1" noChangeAspect="1"/>
          </p:cNvPicPr>
          <p:nvPr>
            <p:ph idx="1"/>
          </p:nvPr>
        </p:nvPicPr>
        <p:blipFill>
          <a:blip r:embed="rId2"/>
          <a:stretch>
            <a:fillRect/>
          </a:stretch>
        </p:blipFill>
        <p:spPr>
          <a:xfrm>
            <a:off x="1228047" y="1136022"/>
            <a:ext cx="9716856" cy="4877481"/>
          </a:xfrm>
          <a:prstGeom prst="rect">
            <a:avLst/>
          </a:prstGeom>
        </p:spPr>
      </p:pic>
      <p:sp>
        <p:nvSpPr>
          <p:cNvPr id="5" name="矩形 4"/>
          <p:cNvSpPr/>
          <p:nvPr/>
        </p:nvSpPr>
        <p:spPr>
          <a:xfrm>
            <a:off x="558800" y="1605064"/>
            <a:ext cx="5404256" cy="32978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4007" y="1947483"/>
            <a:ext cx="398834" cy="2613023"/>
          </a:xfrm>
          <a:prstGeom prst="rect">
            <a:avLst/>
          </a:prstGeom>
          <a:noFill/>
        </p:spPr>
        <p:txBody>
          <a:bodyPr wrap="square" rtlCol="0">
            <a:spAutoFit/>
          </a:bodyPr>
          <a:lstStyle/>
          <a:p>
            <a:pPr>
              <a:lnSpc>
                <a:spcPct val="130000"/>
              </a:lnSpc>
            </a:pPr>
            <a:r>
              <a:rPr lang="zh-CN" altLang="en-US" b="1" dirty="0" smtClean="0">
                <a:solidFill>
                  <a:srgbClr val="FF0000"/>
                </a:solidFill>
                <a:latin typeface="Arial" panose="020B0604020202020204" pitchFamily="34" charset="0"/>
                <a:ea typeface="微软雅黑" panose="020B0503020204020204" pitchFamily="34" charset="-122"/>
              </a:rPr>
              <a:t>电子竞技类游戏</a:t>
            </a:r>
          </a:p>
        </p:txBody>
      </p:sp>
    </p:spTree>
    <p:extLst>
      <p:ext uri="{BB962C8B-B14F-4D97-AF65-F5344CB8AC3E}">
        <p14:creationId xmlns:p14="http://schemas.microsoft.com/office/powerpoint/2010/main" val="794079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628379" y="400050"/>
            <a:ext cx="6963295" cy="6182180"/>
            <a:chOff x="2599805" y="1057275"/>
            <a:chExt cx="6400593" cy="5582103"/>
          </a:xfrm>
        </p:grpSpPr>
        <p:pic>
          <p:nvPicPr>
            <p:cNvPr id="4" name="图片 3"/>
            <p:cNvPicPr>
              <a:picLocks noChangeAspect="1"/>
            </p:cNvPicPr>
            <p:nvPr/>
          </p:nvPicPr>
          <p:blipFill>
            <a:blip r:embed="rId2"/>
            <a:stretch>
              <a:fillRect/>
            </a:stretch>
          </p:blipFill>
          <p:spPr>
            <a:xfrm>
              <a:off x="2599805" y="1057275"/>
              <a:ext cx="6400593" cy="5582103"/>
            </a:xfrm>
            <a:prstGeom prst="rect">
              <a:avLst/>
            </a:prstGeom>
          </p:spPr>
        </p:pic>
        <p:sp>
          <p:nvSpPr>
            <p:cNvPr id="5" name="矩形 4"/>
            <p:cNvSpPr/>
            <p:nvPr/>
          </p:nvSpPr>
          <p:spPr>
            <a:xfrm>
              <a:off x="2599805" y="1057275"/>
              <a:ext cx="3200296" cy="266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dirty="0">
                <a:solidFill>
                  <a:srgbClr val="000000"/>
                </a:solidFill>
              </a:rPr>
              <a:t>电子竞技行业扩散路线</a:t>
            </a:r>
          </a:p>
        </p:txBody>
      </p:sp>
    </p:spTree>
    <p:extLst>
      <p:ext uri="{BB962C8B-B14F-4D97-AF65-F5344CB8AC3E}">
        <p14:creationId xmlns:p14="http://schemas.microsoft.com/office/powerpoint/2010/main" val="2307054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多种内容构成主播盈利模式</a:t>
            </a:r>
          </a:p>
        </p:txBody>
      </p:sp>
      <p:sp>
        <p:nvSpPr>
          <p:cNvPr id="4" name="MH_Text_3"/>
          <p:cNvSpPr txBox="1"/>
          <p:nvPr>
            <p:custDataLst>
              <p:tags r:id="rId1"/>
            </p:custDataLst>
          </p:nvPr>
        </p:nvSpPr>
        <p:spPr>
          <a:xfrm>
            <a:off x="7413624" y="4429126"/>
            <a:ext cx="2897325" cy="1118234"/>
          </a:xfrm>
          <a:prstGeom prst="rect">
            <a:avLst/>
          </a:prstGeom>
          <a:noFill/>
          <a:ln w="25400">
            <a:solidFill>
              <a:srgbClr val="B2D234"/>
            </a:solidFill>
            <a:prstDash val="dash"/>
          </a:ln>
        </p:spPr>
        <p:txBody>
          <a:bodyPr anchor="t">
            <a:noAutofit/>
          </a:bodyPr>
          <a:lstStyle/>
          <a:p>
            <a:pPr algn="just">
              <a:lnSpc>
                <a:spcPct val="120000"/>
              </a:lnSpc>
              <a:defRPr/>
            </a:pPr>
            <a:r>
              <a:rPr lang="zh-CN" altLang="en-US" sz="1400" b="1" dirty="0">
                <a:solidFill>
                  <a:srgbClr val="FF0000"/>
                </a:solidFill>
                <a:latin typeface="微软雅黑" panose="020B0503020204020204" pitchFamily="34" charset="-122"/>
                <a:ea typeface="微软雅黑" panose="020B0503020204020204" pitchFamily="34" charset="-122"/>
              </a:rPr>
              <a:t>自营淘宝网店</a:t>
            </a:r>
            <a:r>
              <a:rPr lang="zh-CN" altLang="en-US" sz="1400" dirty="0">
                <a:solidFill>
                  <a:srgbClr val="000000"/>
                </a:solidFill>
                <a:latin typeface="微软雅黑" panose="020B0503020204020204" pitchFamily="34" charset="-122"/>
                <a:ea typeface="微软雅黑" panose="020B0503020204020204" pitchFamily="34" charset="-122"/>
              </a:rPr>
              <a:t>：链接</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主要是以零食、服装、游戏外设等为主，在直播页面中展示店铺链接，并于直播中进行</a:t>
            </a:r>
            <a:r>
              <a:rPr lang="zh-CN" altLang="en-US" sz="1400" dirty="0" smtClean="0">
                <a:solidFill>
                  <a:srgbClr val="000000"/>
                </a:solidFill>
                <a:latin typeface="微软雅黑" panose="020B0503020204020204" pitchFamily="34" charset="-122"/>
                <a:ea typeface="微软雅黑" panose="020B0503020204020204" pitchFamily="34" charset="-122"/>
              </a:rPr>
              <a:t>宣传。</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 name="MH_Text_2"/>
          <p:cNvSpPr txBox="1"/>
          <p:nvPr>
            <p:custDataLst>
              <p:tags r:id="rId2"/>
            </p:custDataLst>
          </p:nvPr>
        </p:nvSpPr>
        <p:spPr>
          <a:xfrm>
            <a:off x="7413626" y="1732058"/>
            <a:ext cx="2897324" cy="1137103"/>
          </a:xfrm>
          <a:prstGeom prst="rect">
            <a:avLst/>
          </a:prstGeom>
          <a:noFill/>
          <a:ln w="25400">
            <a:solidFill>
              <a:srgbClr val="B2D234"/>
            </a:solidFill>
            <a:prstDash val="dash"/>
          </a:ln>
        </p:spPr>
        <p:txBody>
          <a:bodyPr anchor="t">
            <a:noAutofit/>
          </a:bodyPr>
          <a:lstStyle/>
          <a:p>
            <a:pPr algn="just">
              <a:lnSpc>
                <a:spcPct val="120000"/>
              </a:lnSpc>
              <a:defRPr/>
            </a:pPr>
            <a:r>
              <a:rPr lang="zh-CN" altLang="en-US" sz="1400" b="1" dirty="0">
                <a:solidFill>
                  <a:srgbClr val="FF0000"/>
                </a:solidFill>
                <a:latin typeface="微软雅黑" panose="020B0503020204020204" pitchFamily="34" charset="-122"/>
                <a:ea typeface="微软雅黑" panose="020B0503020204020204" pitchFamily="34" charset="-122"/>
              </a:rPr>
              <a:t>淘宝广告</a:t>
            </a:r>
            <a:r>
              <a:rPr lang="zh-CN" altLang="en-US" sz="1400" dirty="0">
                <a:solidFill>
                  <a:srgbClr val="000000"/>
                </a:solidFill>
                <a:latin typeface="微软雅黑" panose="020B0503020204020204" pitchFamily="34" charset="-122"/>
                <a:ea typeface="微软雅黑" panose="020B0503020204020204" pitchFamily="34" charset="-122"/>
              </a:rPr>
              <a:t>：别人店铺链接</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和自营业务类似；</a:t>
            </a:r>
          </a:p>
          <a:p>
            <a:pPr algn="just">
              <a:lnSpc>
                <a:spcPct val="120000"/>
              </a:lnSpc>
              <a:defRPr/>
            </a:pPr>
            <a:r>
              <a:rPr lang="zh-CN" altLang="en-US" sz="1400" b="1" dirty="0">
                <a:solidFill>
                  <a:srgbClr val="FF0000"/>
                </a:solidFill>
                <a:latin typeface="微软雅黑" panose="020B0503020204020204" pitchFamily="34" charset="-122"/>
                <a:ea typeface="微软雅黑" panose="020B0503020204020204" pitchFamily="34" charset="-122"/>
              </a:rPr>
              <a:t>网页游戏</a:t>
            </a:r>
            <a:r>
              <a:rPr lang="zh-CN" altLang="en-US" sz="1400" dirty="0">
                <a:solidFill>
                  <a:srgbClr val="000000"/>
                </a:solidFill>
                <a:latin typeface="微软雅黑" panose="020B0503020204020204" pitchFamily="34" charset="-122"/>
                <a:ea typeface="微软雅黑" panose="020B0503020204020204" pitchFamily="34" charset="-122"/>
              </a:rPr>
              <a:t>：</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按照订阅人数给钱，月结方式为主。</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6" name="MH_Text_1"/>
          <p:cNvSpPr txBox="1"/>
          <p:nvPr>
            <p:custDataLst>
              <p:tags r:id="rId3"/>
            </p:custDataLst>
          </p:nvPr>
        </p:nvSpPr>
        <p:spPr>
          <a:xfrm>
            <a:off x="1244354" y="1353910"/>
            <a:ext cx="3543346" cy="1893400"/>
          </a:xfrm>
          <a:prstGeom prst="rect">
            <a:avLst/>
          </a:prstGeom>
          <a:noFill/>
          <a:ln w="25400">
            <a:solidFill>
              <a:srgbClr val="B2D234"/>
            </a:solidFill>
            <a:prstDash val="dash"/>
          </a:ln>
        </p:spPr>
        <p:txBody>
          <a:bodyPr anchor="t">
            <a:noAutofit/>
          </a:bodyPr>
          <a:lstStyle/>
          <a:p>
            <a:pPr algn="just">
              <a:lnSpc>
                <a:spcPct val="120000"/>
              </a:lnSpc>
              <a:defRPr/>
            </a:pPr>
            <a:r>
              <a:rPr lang="zh-CN" altLang="en-US" sz="1400" b="1" dirty="0">
                <a:solidFill>
                  <a:srgbClr val="FF0000"/>
                </a:solidFill>
                <a:latin typeface="微软雅黑" panose="020B0503020204020204" pitchFamily="34" charset="-122"/>
                <a:ea typeface="微软雅黑" panose="020B0503020204020204" pitchFamily="34" charset="-122"/>
              </a:rPr>
              <a:t>签约费</a:t>
            </a:r>
            <a:r>
              <a:rPr lang="zh-CN" altLang="en-US" sz="1400" dirty="0">
                <a:solidFill>
                  <a:srgbClr val="000000"/>
                </a:solidFill>
                <a:latin typeface="微软雅黑" panose="020B0503020204020204" pitchFamily="34" charset="-122"/>
                <a:ea typeface="微软雅黑" panose="020B0503020204020204" pitchFamily="34" charset="-122"/>
              </a:rPr>
              <a:t>：高至</a:t>
            </a:r>
            <a:r>
              <a:rPr lang="zh-CN" altLang="en-US" sz="1400" b="1" dirty="0">
                <a:solidFill>
                  <a:srgbClr val="FF0000"/>
                </a:solidFill>
                <a:latin typeface="微软雅黑" panose="020B0503020204020204" pitchFamily="34" charset="-122"/>
                <a:ea typeface="微软雅黑" panose="020B0503020204020204" pitchFamily="34" charset="-122"/>
              </a:rPr>
              <a:t>百万人民币</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战队或选手与直播平台签约，选手需要与战队或经济公司进行比例的分成，签约费与主播知名度正向相关；</a:t>
            </a:r>
          </a:p>
          <a:p>
            <a:pPr algn="just">
              <a:lnSpc>
                <a:spcPct val="120000"/>
              </a:lnSpc>
              <a:defRPr/>
            </a:pPr>
            <a:r>
              <a:rPr lang="zh-CN" altLang="en-US" sz="1400" b="1" dirty="0">
                <a:solidFill>
                  <a:srgbClr val="FF0000"/>
                </a:solidFill>
                <a:latin typeface="微软雅黑" panose="020B0503020204020204" pitchFamily="34" charset="-122"/>
                <a:ea typeface="微软雅黑" panose="020B0503020204020204" pitchFamily="34" charset="-122"/>
              </a:rPr>
              <a:t>工资</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数千元</a:t>
            </a:r>
            <a:r>
              <a:rPr lang="zh-CN" altLang="en-US" sz="1400" dirty="0">
                <a:solidFill>
                  <a:srgbClr val="000000"/>
                </a:solidFill>
                <a:latin typeface="微软雅黑" panose="020B0503020204020204" pitchFamily="34" charset="-122"/>
                <a:ea typeface="微软雅黑" panose="020B0503020204020204" pitchFamily="34" charset="-122"/>
              </a:rPr>
              <a:t>为主</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每月定期发放，和主播人气有关，主播需要完成一定频率的直播。</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7" name="MH_Text_4"/>
          <p:cNvSpPr txBox="1"/>
          <p:nvPr>
            <p:custDataLst>
              <p:tags r:id="rId4"/>
            </p:custDataLst>
          </p:nvPr>
        </p:nvSpPr>
        <p:spPr>
          <a:xfrm>
            <a:off x="1244354" y="4429126"/>
            <a:ext cx="3535609" cy="1344657"/>
          </a:xfrm>
          <a:prstGeom prst="rect">
            <a:avLst/>
          </a:prstGeom>
          <a:noFill/>
          <a:ln w="25400">
            <a:solidFill>
              <a:srgbClr val="B2D234"/>
            </a:solidFill>
            <a:prstDash val="dash"/>
          </a:ln>
        </p:spPr>
        <p:txBody>
          <a:bodyPr anchor="t">
            <a:noAutofit/>
          </a:bodyPr>
          <a:lstStyle/>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用户在观看直播时与主播互动交流，</a:t>
            </a:r>
            <a:r>
              <a:rPr lang="zh-CN" altLang="en-US" sz="1400" b="1" dirty="0">
                <a:solidFill>
                  <a:srgbClr val="FF0000"/>
                </a:solidFill>
                <a:latin typeface="微软雅黑" panose="020B0503020204020204" pitchFamily="34" charset="-122"/>
                <a:ea typeface="微软雅黑" panose="020B0503020204020204" pitchFamily="34" charset="-122"/>
              </a:rPr>
              <a:t>赠送</a:t>
            </a:r>
            <a:r>
              <a:rPr lang="zh-CN" altLang="en-US" sz="1400" dirty="0">
                <a:solidFill>
                  <a:srgbClr val="000000"/>
                </a:solidFill>
                <a:latin typeface="微软雅黑" panose="020B0503020204020204" pitchFamily="34" charset="-122"/>
                <a:ea typeface="微软雅黑" panose="020B0503020204020204" pitchFamily="34" charset="-122"/>
              </a:rPr>
              <a:t>主播虚拟道具，主播按照虚拟道具数量和事先约定与直播平台进行变现分成；</a:t>
            </a:r>
          </a:p>
          <a:p>
            <a:pPr algn="just">
              <a:lnSpc>
                <a:spcPct val="120000"/>
              </a:lnSpc>
              <a:defRPr/>
            </a:pPr>
            <a:r>
              <a:rPr lang="zh-CN" altLang="en-US" sz="1400" dirty="0">
                <a:solidFill>
                  <a:srgbClr val="000000"/>
                </a:solidFill>
                <a:latin typeface="微软雅黑" panose="020B0503020204020204" pitchFamily="34" charset="-122"/>
                <a:ea typeface="微软雅黑" panose="020B0503020204020204" pitchFamily="34" charset="-122"/>
              </a:rPr>
              <a:t>主流直播平台虚拟道具通过做</a:t>
            </a:r>
            <a:r>
              <a:rPr lang="zh-CN" altLang="en-US" sz="1400" b="1" dirty="0">
                <a:solidFill>
                  <a:srgbClr val="FF0000"/>
                </a:solidFill>
                <a:latin typeface="微软雅黑" panose="020B0503020204020204" pitchFamily="34" charset="-122"/>
                <a:ea typeface="微软雅黑" panose="020B0503020204020204" pitchFamily="34" charset="-122"/>
              </a:rPr>
              <a:t>任务</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购买</a:t>
            </a:r>
            <a:r>
              <a:rPr lang="zh-CN" altLang="en-US" sz="1400" dirty="0">
                <a:solidFill>
                  <a:srgbClr val="000000"/>
                </a:solidFill>
                <a:latin typeface="微软雅黑" panose="020B0503020204020204" pitchFamily="34" charset="-122"/>
                <a:ea typeface="微软雅黑" panose="020B0503020204020204" pitchFamily="34" charset="-122"/>
              </a:rPr>
              <a:t>方式获得。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8" name="MH_SubTitle_1"/>
          <p:cNvSpPr>
            <a:spLocks/>
          </p:cNvSpPr>
          <p:nvPr>
            <p:custDataLst>
              <p:tags r:id="rId5"/>
            </p:custDataLst>
          </p:nvPr>
        </p:nvSpPr>
        <p:spPr bwMode="gray">
          <a:xfrm rot="18883752">
            <a:off x="4966494" y="2453482"/>
            <a:ext cx="990600" cy="1643062"/>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rgbClr val="8BC53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normAutofit/>
          </a:bodyPr>
          <a:lstStyle/>
          <a:p>
            <a:pPr algn="ctr">
              <a:lnSpc>
                <a:spcPct val="120000"/>
              </a:lnSpc>
              <a:defRPr/>
            </a:pPr>
            <a:r>
              <a:rPr lang="zh-CN" altLang="en-US" sz="1600" b="1" dirty="0" smtClean="0">
                <a:solidFill>
                  <a:srgbClr val="000000"/>
                </a:solidFill>
                <a:latin typeface="微软雅黑" panose="020B0503020204020204" pitchFamily="34" charset="-122"/>
                <a:ea typeface="微软雅黑" panose="020B0503020204020204" pitchFamily="34" charset="-122"/>
              </a:rPr>
              <a:t>签约费</a:t>
            </a:r>
            <a:endParaRPr lang="en-US" altLang="zh-CN" sz="1600" b="1" dirty="0" smtClean="0">
              <a:solidFill>
                <a:srgbClr val="000000"/>
              </a:solidFill>
              <a:latin typeface="微软雅黑" panose="020B0503020204020204" pitchFamily="34" charset="-122"/>
              <a:ea typeface="微软雅黑" panose="020B0503020204020204" pitchFamily="34" charset="-122"/>
            </a:endParaRPr>
          </a:p>
          <a:p>
            <a:pPr algn="ctr">
              <a:lnSpc>
                <a:spcPct val="120000"/>
              </a:lnSpc>
              <a:defRPr/>
            </a:pPr>
            <a:r>
              <a:rPr lang="zh-CN" altLang="en-US" sz="1600" b="1" dirty="0">
                <a:solidFill>
                  <a:srgbClr val="000000"/>
                </a:solidFill>
                <a:latin typeface="微软雅黑" panose="020B0503020204020204" pitchFamily="34" charset="-122"/>
                <a:ea typeface="微软雅黑" panose="020B0503020204020204" pitchFamily="34" charset="-122"/>
              </a:rPr>
              <a:t>工资</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9" name="MH_SubTitle_4"/>
          <p:cNvSpPr>
            <a:spLocks/>
          </p:cNvSpPr>
          <p:nvPr>
            <p:custDataLst>
              <p:tags r:id="rId6"/>
            </p:custDataLst>
          </p:nvPr>
        </p:nvSpPr>
        <p:spPr bwMode="gray">
          <a:xfrm rot="2683752">
            <a:off x="4972050" y="3729038"/>
            <a:ext cx="990600" cy="1643062"/>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rgbClr val="8BC53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normAutofit/>
          </a:bodyPr>
          <a:lstStyle/>
          <a:p>
            <a:pPr algn="ctr">
              <a:lnSpc>
                <a:spcPct val="120000"/>
              </a:lnSpc>
              <a:defRPr/>
            </a:pPr>
            <a:r>
              <a:rPr lang="zh-CN" altLang="en-US" sz="1600" b="1" dirty="0" smtClean="0">
                <a:solidFill>
                  <a:srgbClr val="000000"/>
                </a:solidFill>
                <a:latin typeface="微软雅黑" panose="020B0503020204020204" pitchFamily="34" charset="-122"/>
                <a:ea typeface="微软雅黑" panose="020B0503020204020204" pitchFamily="34" charset="-122"/>
              </a:rPr>
              <a:t>虚拟道具分成</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0" name="MH_SubTitle_3"/>
          <p:cNvSpPr>
            <a:spLocks/>
          </p:cNvSpPr>
          <p:nvPr>
            <p:custDataLst>
              <p:tags r:id="rId7"/>
            </p:custDataLst>
          </p:nvPr>
        </p:nvSpPr>
        <p:spPr bwMode="gray">
          <a:xfrm rot="18883752">
            <a:off x="6247607" y="3723482"/>
            <a:ext cx="990600" cy="1643063"/>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rgbClr val="8BC53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normAutofit/>
          </a:bodyPr>
          <a:lstStyle/>
          <a:p>
            <a:pPr algn="ctr">
              <a:lnSpc>
                <a:spcPct val="120000"/>
              </a:lnSpc>
              <a:defRPr/>
            </a:pPr>
            <a:r>
              <a:rPr lang="zh-CN" altLang="en-US" sz="1600" b="1" dirty="0" smtClean="0">
                <a:solidFill>
                  <a:srgbClr val="000000"/>
                </a:solidFill>
                <a:latin typeface="微软雅黑" panose="020B0503020204020204" pitchFamily="34" charset="-122"/>
                <a:ea typeface="微软雅黑" panose="020B0503020204020204" pitchFamily="34" charset="-122"/>
              </a:rPr>
              <a:t>自营业务</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1" name="MH_SubTitle_2"/>
          <p:cNvSpPr>
            <a:spLocks/>
          </p:cNvSpPr>
          <p:nvPr>
            <p:custDataLst>
              <p:tags r:id="rId8"/>
            </p:custDataLst>
          </p:nvPr>
        </p:nvSpPr>
        <p:spPr bwMode="gray">
          <a:xfrm rot="2683752">
            <a:off x="6242050" y="2447926"/>
            <a:ext cx="990600" cy="1643063"/>
          </a:xfrm>
          <a:custGeom>
            <a:avLst/>
            <a:gdLst>
              <a:gd name="T0" fmla="*/ 1467 w 1470"/>
              <a:gd name="T1" fmla="*/ 1246 h 2346"/>
              <a:gd name="T2" fmla="*/ 1444 w 1470"/>
              <a:gd name="T3" fmla="*/ 1390 h 2346"/>
              <a:gd name="T4" fmla="*/ 1400 w 1470"/>
              <a:gd name="T5" fmla="*/ 1529 h 2346"/>
              <a:gd name="T6" fmla="*/ 1339 w 1470"/>
              <a:gd name="T7" fmla="*/ 1662 h 2346"/>
              <a:gd name="T8" fmla="*/ 1267 w 1470"/>
              <a:gd name="T9" fmla="*/ 1784 h 2346"/>
              <a:gd name="T10" fmla="*/ 1187 w 1470"/>
              <a:gd name="T11" fmla="*/ 1898 h 2346"/>
              <a:gd name="T12" fmla="*/ 1102 w 1470"/>
              <a:gd name="T13" fmla="*/ 2002 h 2346"/>
              <a:gd name="T14" fmla="*/ 1019 w 1470"/>
              <a:gd name="T15" fmla="*/ 2094 h 2346"/>
              <a:gd name="T16" fmla="*/ 939 w 1470"/>
              <a:gd name="T17" fmla="*/ 2174 h 2346"/>
              <a:gd name="T18" fmla="*/ 866 w 1470"/>
              <a:gd name="T19" fmla="*/ 2239 h 2346"/>
              <a:gd name="T20" fmla="*/ 806 w 1470"/>
              <a:gd name="T21" fmla="*/ 2290 h 2346"/>
              <a:gd name="T22" fmla="*/ 763 w 1470"/>
              <a:gd name="T23" fmla="*/ 2325 h 2346"/>
              <a:gd name="T24" fmla="*/ 739 w 1470"/>
              <a:gd name="T25" fmla="*/ 2343 h 2346"/>
              <a:gd name="T26" fmla="*/ 732 w 1470"/>
              <a:gd name="T27" fmla="*/ 2343 h 2346"/>
              <a:gd name="T28" fmla="*/ 709 w 1470"/>
              <a:gd name="T29" fmla="*/ 2325 h 2346"/>
              <a:gd name="T30" fmla="*/ 665 w 1470"/>
              <a:gd name="T31" fmla="*/ 2290 h 2346"/>
              <a:gd name="T32" fmla="*/ 604 w 1470"/>
              <a:gd name="T33" fmla="*/ 2239 h 2346"/>
              <a:gd name="T34" fmla="*/ 532 w 1470"/>
              <a:gd name="T35" fmla="*/ 2174 h 2346"/>
              <a:gd name="T36" fmla="*/ 452 w 1470"/>
              <a:gd name="T37" fmla="*/ 2094 h 2346"/>
              <a:gd name="T38" fmla="*/ 367 w 1470"/>
              <a:gd name="T39" fmla="*/ 2002 h 2346"/>
              <a:gd name="T40" fmla="*/ 284 w 1470"/>
              <a:gd name="T41" fmla="*/ 1898 h 2346"/>
              <a:gd name="T42" fmla="*/ 204 w 1470"/>
              <a:gd name="T43" fmla="*/ 1784 h 2346"/>
              <a:gd name="T44" fmla="*/ 131 w 1470"/>
              <a:gd name="T45" fmla="*/ 1662 h 2346"/>
              <a:gd name="T46" fmla="*/ 71 w 1470"/>
              <a:gd name="T47" fmla="*/ 1529 h 2346"/>
              <a:gd name="T48" fmla="*/ 27 w 1470"/>
              <a:gd name="T49" fmla="*/ 1390 h 2346"/>
              <a:gd name="T50" fmla="*/ 4 w 1470"/>
              <a:gd name="T51" fmla="*/ 1246 h 2346"/>
              <a:gd name="T52" fmla="*/ 4 w 1470"/>
              <a:gd name="T53" fmla="*/ 1098 h 2346"/>
              <a:gd name="T54" fmla="*/ 27 w 1470"/>
              <a:gd name="T55" fmla="*/ 954 h 2346"/>
              <a:gd name="T56" fmla="*/ 71 w 1470"/>
              <a:gd name="T57" fmla="*/ 815 h 2346"/>
              <a:gd name="T58" fmla="*/ 131 w 1470"/>
              <a:gd name="T59" fmla="*/ 684 h 2346"/>
              <a:gd name="T60" fmla="*/ 204 w 1470"/>
              <a:gd name="T61" fmla="*/ 560 h 2346"/>
              <a:gd name="T62" fmla="*/ 284 w 1470"/>
              <a:gd name="T63" fmla="*/ 446 h 2346"/>
              <a:gd name="T64" fmla="*/ 367 w 1470"/>
              <a:gd name="T65" fmla="*/ 343 h 2346"/>
              <a:gd name="T66" fmla="*/ 452 w 1470"/>
              <a:gd name="T67" fmla="*/ 251 h 2346"/>
              <a:gd name="T68" fmla="*/ 532 w 1470"/>
              <a:gd name="T69" fmla="*/ 170 h 2346"/>
              <a:gd name="T70" fmla="*/ 604 w 1470"/>
              <a:gd name="T71" fmla="*/ 105 h 2346"/>
              <a:gd name="T72" fmla="*/ 665 w 1470"/>
              <a:gd name="T73" fmla="*/ 55 h 2346"/>
              <a:gd name="T74" fmla="*/ 709 w 1470"/>
              <a:gd name="T75" fmla="*/ 19 h 2346"/>
              <a:gd name="T76" fmla="*/ 732 w 1470"/>
              <a:gd name="T77" fmla="*/ 1 h 2346"/>
              <a:gd name="T78" fmla="*/ 739 w 1470"/>
              <a:gd name="T79" fmla="*/ 1 h 2346"/>
              <a:gd name="T80" fmla="*/ 763 w 1470"/>
              <a:gd name="T81" fmla="*/ 19 h 2346"/>
              <a:gd name="T82" fmla="*/ 806 w 1470"/>
              <a:gd name="T83" fmla="*/ 55 h 2346"/>
              <a:gd name="T84" fmla="*/ 866 w 1470"/>
              <a:gd name="T85" fmla="*/ 105 h 2346"/>
              <a:gd name="T86" fmla="*/ 939 w 1470"/>
              <a:gd name="T87" fmla="*/ 170 h 2346"/>
              <a:gd name="T88" fmla="*/ 1019 w 1470"/>
              <a:gd name="T89" fmla="*/ 251 h 2346"/>
              <a:gd name="T90" fmla="*/ 1102 w 1470"/>
              <a:gd name="T91" fmla="*/ 343 h 2346"/>
              <a:gd name="T92" fmla="*/ 1187 w 1470"/>
              <a:gd name="T93" fmla="*/ 446 h 2346"/>
              <a:gd name="T94" fmla="*/ 1267 w 1470"/>
              <a:gd name="T95" fmla="*/ 560 h 2346"/>
              <a:gd name="T96" fmla="*/ 1339 w 1470"/>
              <a:gd name="T97" fmla="*/ 684 h 2346"/>
              <a:gd name="T98" fmla="*/ 1400 w 1470"/>
              <a:gd name="T99" fmla="*/ 815 h 2346"/>
              <a:gd name="T100" fmla="*/ 1444 w 1470"/>
              <a:gd name="T101" fmla="*/ 954 h 2346"/>
              <a:gd name="T102" fmla="*/ 1467 w 1470"/>
              <a:gd name="T103" fmla="*/ 1098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70" h="2346">
                <a:moveTo>
                  <a:pt x="1470" y="1173"/>
                </a:moveTo>
                <a:lnTo>
                  <a:pt x="1467" y="1246"/>
                </a:lnTo>
                <a:lnTo>
                  <a:pt x="1458" y="1319"/>
                </a:lnTo>
                <a:lnTo>
                  <a:pt x="1444" y="1390"/>
                </a:lnTo>
                <a:lnTo>
                  <a:pt x="1423" y="1462"/>
                </a:lnTo>
                <a:lnTo>
                  <a:pt x="1400" y="1529"/>
                </a:lnTo>
                <a:lnTo>
                  <a:pt x="1371" y="1596"/>
                </a:lnTo>
                <a:lnTo>
                  <a:pt x="1339" y="1662"/>
                </a:lnTo>
                <a:lnTo>
                  <a:pt x="1305" y="1724"/>
                </a:lnTo>
                <a:lnTo>
                  <a:pt x="1267" y="1784"/>
                </a:lnTo>
                <a:lnTo>
                  <a:pt x="1228" y="1843"/>
                </a:lnTo>
                <a:lnTo>
                  <a:pt x="1187" y="1898"/>
                </a:lnTo>
                <a:lnTo>
                  <a:pt x="1145" y="1952"/>
                </a:lnTo>
                <a:lnTo>
                  <a:pt x="1102" y="2002"/>
                </a:lnTo>
                <a:lnTo>
                  <a:pt x="1060" y="2050"/>
                </a:lnTo>
                <a:lnTo>
                  <a:pt x="1019" y="2094"/>
                </a:lnTo>
                <a:lnTo>
                  <a:pt x="978" y="2134"/>
                </a:lnTo>
                <a:lnTo>
                  <a:pt x="939" y="2174"/>
                </a:lnTo>
                <a:lnTo>
                  <a:pt x="901" y="2207"/>
                </a:lnTo>
                <a:lnTo>
                  <a:pt x="866" y="2239"/>
                </a:lnTo>
                <a:lnTo>
                  <a:pt x="835" y="2266"/>
                </a:lnTo>
                <a:lnTo>
                  <a:pt x="806" y="2290"/>
                </a:lnTo>
                <a:lnTo>
                  <a:pt x="783" y="2309"/>
                </a:lnTo>
                <a:lnTo>
                  <a:pt x="763" y="2325"/>
                </a:lnTo>
                <a:lnTo>
                  <a:pt x="748" y="2336"/>
                </a:lnTo>
                <a:lnTo>
                  <a:pt x="739" y="2343"/>
                </a:lnTo>
                <a:lnTo>
                  <a:pt x="735" y="2346"/>
                </a:lnTo>
                <a:lnTo>
                  <a:pt x="732" y="2343"/>
                </a:lnTo>
                <a:lnTo>
                  <a:pt x="723" y="2336"/>
                </a:lnTo>
                <a:lnTo>
                  <a:pt x="709" y="2325"/>
                </a:lnTo>
                <a:lnTo>
                  <a:pt x="688" y="2309"/>
                </a:lnTo>
                <a:lnTo>
                  <a:pt x="665" y="2290"/>
                </a:lnTo>
                <a:lnTo>
                  <a:pt x="636" y="2266"/>
                </a:lnTo>
                <a:lnTo>
                  <a:pt x="604" y="2239"/>
                </a:lnTo>
                <a:lnTo>
                  <a:pt x="570" y="2207"/>
                </a:lnTo>
                <a:lnTo>
                  <a:pt x="532" y="2174"/>
                </a:lnTo>
                <a:lnTo>
                  <a:pt x="493" y="2134"/>
                </a:lnTo>
                <a:lnTo>
                  <a:pt x="452" y="2094"/>
                </a:lnTo>
                <a:lnTo>
                  <a:pt x="410" y="2050"/>
                </a:lnTo>
                <a:lnTo>
                  <a:pt x="367" y="2002"/>
                </a:lnTo>
                <a:lnTo>
                  <a:pt x="325" y="1952"/>
                </a:lnTo>
                <a:lnTo>
                  <a:pt x="284" y="1898"/>
                </a:lnTo>
                <a:lnTo>
                  <a:pt x="243" y="1843"/>
                </a:lnTo>
                <a:lnTo>
                  <a:pt x="204" y="1784"/>
                </a:lnTo>
                <a:lnTo>
                  <a:pt x="166" y="1724"/>
                </a:lnTo>
                <a:lnTo>
                  <a:pt x="131" y="1662"/>
                </a:lnTo>
                <a:lnTo>
                  <a:pt x="100" y="1596"/>
                </a:lnTo>
                <a:lnTo>
                  <a:pt x="71" y="1529"/>
                </a:lnTo>
                <a:lnTo>
                  <a:pt x="48" y="1462"/>
                </a:lnTo>
                <a:lnTo>
                  <a:pt x="27" y="1390"/>
                </a:lnTo>
                <a:lnTo>
                  <a:pt x="13" y="1319"/>
                </a:lnTo>
                <a:lnTo>
                  <a:pt x="4" y="1246"/>
                </a:lnTo>
                <a:lnTo>
                  <a:pt x="0" y="1173"/>
                </a:lnTo>
                <a:lnTo>
                  <a:pt x="4" y="1098"/>
                </a:lnTo>
                <a:lnTo>
                  <a:pt x="13" y="1025"/>
                </a:lnTo>
                <a:lnTo>
                  <a:pt x="27" y="954"/>
                </a:lnTo>
                <a:lnTo>
                  <a:pt x="48" y="884"/>
                </a:lnTo>
                <a:lnTo>
                  <a:pt x="71" y="815"/>
                </a:lnTo>
                <a:lnTo>
                  <a:pt x="100" y="748"/>
                </a:lnTo>
                <a:lnTo>
                  <a:pt x="131" y="684"/>
                </a:lnTo>
                <a:lnTo>
                  <a:pt x="166" y="621"/>
                </a:lnTo>
                <a:lnTo>
                  <a:pt x="204" y="560"/>
                </a:lnTo>
                <a:lnTo>
                  <a:pt x="243" y="502"/>
                </a:lnTo>
                <a:lnTo>
                  <a:pt x="284" y="446"/>
                </a:lnTo>
                <a:lnTo>
                  <a:pt x="325" y="394"/>
                </a:lnTo>
                <a:lnTo>
                  <a:pt x="367" y="343"/>
                </a:lnTo>
                <a:lnTo>
                  <a:pt x="410" y="294"/>
                </a:lnTo>
                <a:lnTo>
                  <a:pt x="452" y="251"/>
                </a:lnTo>
                <a:lnTo>
                  <a:pt x="493" y="210"/>
                </a:lnTo>
                <a:lnTo>
                  <a:pt x="532" y="170"/>
                </a:lnTo>
                <a:lnTo>
                  <a:pt x="570" y="137"/>
                </a:lnTo>
                <a:lnTo>
                  <a:pt x="604" y="105"/>
                </a:lnTo>
                <a:lnTo>
                  <a:pt x="636" y="79"/>
                </a:lnTo>
                <a:lnTo>
                  <a:pt x="665" y="55"/>
                </a:lnTo>
                <a:lnTo>
                  <a:pt x="688" y="35"/>
                </a:lnTo>
                <a:lnTo>
                  <a:pt x="709" y="19"/>
                </a:lnTo>
                <a:lnTo>
                  <a:pt x="723" y="9"/>
                </a:lnTo>
                <a:lnTo>
                  <a:pt x="732" y="1"/>
                </a:lnTo>
                <a:lnTo>
                  <a:pt x="735" y="0"/>
                </a:lnTo>
                <a:lnTo>
                  <a:pt x="739" y="1"/>
                </a:lnTo>
                <a:lnTo>
                  <a:pt x="748" y="9"/>
                </a:lnTo>
                <a:lnTo>
                  <a:pt x="763" y="19"/>
                </a:lnTo>
                <a:lnTo>
                  <a:pt x="783" y="35"/>
                </a:lnTo>
                <a:lnTo>
                  <a:pt x="806" y="55"/>
                </a:lnTo>
                <a:lnTo>
                  <a:pt x="835" y="79"/>
                </a:lnTo>
                <a:lnTo>
                  <a:pt x="866" y="105"/>
                </a:lnTo>
                <a:lnTo>
                  <a:pt x="901" y="137"/>
                </a:lnTo>
                <a:lnTo>
                  <a:pt x="939" y="170"/>
                </a:lnTo>
                <a:lnTo>
                  <a:pt x="978" y="210"/>
                </a:lnTo>
                <a:lnTo>
                  <a:pt x="1019" y="251"/>
                </a:lnTo>
                <a:lnTo>
                  <a:pt x="1060" y="294"/>
                </a:lnTo>
                <a:lnTo>
                  <a:pt x="1102" y="343"/>
                </a:lnTo>
                <a:lnTo>
                  <a:pt x="1145" y="394"/>
                </a:lnTo>
                <a:lnTo>
                  <a:pt x="1187" y="446"/>
                </a:lnTo>
                <a:lnTo>
                  <a:pt x="1228" y="502"/>
                </a:lnTo>
                <a:lnTo>
                  <a:pt x="1267" y="560"/>
                </a:lnTo>
                <a:lnTo>
                  <a:pt x="1305" y="621"/>
                </a:lnTo>
                <a:lnTo>
                  <a:pt x="1339" y="684"/>
                </a:lnTo>
                <a:lnTo>
                  <a:pt x="1371" y="748"/>
                </a:lnTo>
                <a:lnTo>
                  <a:pt x="1400" y="815"/>
                </a:lnTo>
                <a:lnTo>
                  <a:pt x="1423" y="884"/>
                </a:lnTo>
                <a:lnTo>
                  <a:pt x="1444" y="954"/>
                </a:lnTo>
                <a:lnTo>
                  <a:pt x="1458" y="1025"/>
                </a:lnTo>
                <a:lnTo>
                  <a:pt x="1467" y="1098"/>
                </a:lnTo>
                <a:lnTo>
                  <a:pt x="1470" y="1173"/>
                </a:lnTo>
              </a:path>
            </a:pathLst>
          </a:custGeom>
          <a:solidFill>
            <a:srgbClr val="8BC53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normAutofit/>
          </a:bodyPr>
          <a:lstStyle/>
          <a:p>
            <a:pPr algn="ctr">
              <a:lnSpc>
                <a:spcPct val="120000"/>
              </a:lnSpc>
              <a:defRPr/>
            </a:pPr>
            <a:r>
              <a:rPr lang="zh-CN" altLang="en-US" sz="1600" b="1" dirty="0" smtClean="0">
                <a:solidFill>
                  <a:srgbClr val="000000"/>
                </a:solidFill>
                <a:latin typeface="微软雅黑" panose="020B0503020204020204" pitchFamily="34" charset="-122"/>
                <a:ea typeface="微软雅黑" panose="020B0503020204020204" pitchFamily="34" charset="-122"/>
              </a:rPr>
              <a:t>广告</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2" name="MH_Title_1"/>
          <p:cNvSpPr>
            <a:spLocks noChangeArrowheads="1"/>
          </p:cNvSpPr>
          <p:nvPr>
            <p:custDataLst>
              <p:tags r:id="rId9"/>
            </p:custDataLst>
          </p:nvPr>
        </p:nvSpPr>
        <p:spPr bwMode="gray">
          <a:xfrm>
            <a:off x="5641975" y="3449638"/>
            <a:ext cx="920750" cy="920750"/>
          </a:xfrm>
          <a:prstGeom prst="ellipse">
            <a:avLst/>
          </a:prstGeom>
          <a:solidFill>
            <a:srgbClr val="FFFFFF"/>
          </a:solidFill>
          <a:ln w="3175">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defRPr/>
            </a:pPr>
            <a:r>
              <a:rPr lang="zh-CN" altLang="en-US" sz="1600" b="1" dirty="0">
                <a:solidFill>
                  <a:srgbClr val="000000"/>
                </a:solidFill>
                <a:latin typeface="微软雅黑" panose="020B0503020204020204" pitchFamily="34" charset="-122"/>
                <a:ea typeface="微软雅黑" panose="020B0503020204020204" pitchFamily="34" charset="-122"/>
              </a:rPr>
              <a:t>收入</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5040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000000"/>
                </a:solidFill>
              </a:rPr>
              <a:t>Twitch</a:t>
            </a:r>
            <a:r>
              <a:rPr lang="zh-CN" altLang="en-US" dirty="0" smtClean="0">
                <a:solidFill>
                  <a:srgbClr val="000000"/>
                </a:solidFill>
              </a:rPr>
              <a:t>的盈利模式</a:t>
            </a:r>
            <a:endParaRPr lang="zh-CN" altLang="en-US" dirty="0">
              <a:solidFill>
                <a:srgbClr val="000000"/>
              </a:solidFill>
            </a:endParaRPr>
          </a:p>
        </p:txBody>
      </p:sp>
      <p:pic>
        <p:nvPicPr>
          <p:cNvPr id="4" name="内容占位符 3"/>
          <p:cNvPicPr>
            <a:picLocks noGrp="1" noChangeAspect="1"/>
          </p:cNvPicPr>
          <p:nvPr>
            <p:ph idx="1"/>
          </p:nvPr>
        </p:nvPicPr>
        <p:blipFill>
          <a:blip r:embed="rId2"/>
          <a:stretch>
            <a:fillRect/>
          </a:stretch>
        </p:blipFill>
        <p:spPr>
          <a:xfrm>
            <a:off x="1582077" y="1332048"/>
            <a:ext cx="9009504" cy="4830627"/>
          </a:xfrm>
          <a:prstGeom prst="rect">
            <a:avLst/>
          </a:prstGeom>
        </p:spPr>
      </p:pic>
    </p:spTree>
    <p:extLst>
      <p:ext uri="{BB962C8B-B14F-4D97-AF65-F5344CB8AC3E}">
        <p14:creationId xmlns:p14="http://schemas.microsoft.com/office/powerpoint/2010/main" val="214827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rPr>
              <a:t>从斗鱼的崛起说起</a:t>
            </a:r>
            <a:endParaRPr lang="zh-CN" altLang="en-US" dirty="0">
              <a:solidFill>
                <a:srgbClr val="000000"/>
              </a:solidFill>
            </a:endParaRPr>
          </a:p>
        </p:txBody>
      </p:sp>
      <p:pic>
        <p:nvPicPr>
          <p:cNvPr id="5" name="图片 4"/>
          <p:cNvPicPr>
            <a:picLocks noChangeAspect="1"/>
          </p:cNvPicPr>
          <p:nvPr/>
        </p:nvPicPr>
        <p:blipFill>
          <a:blip r:embed="rId2"/>
          <a:stretch>
            <a:fillRect/>
          </a:stretch>
        </p:blipFill>
        <p:spPr>
          <a:xfrm>
            <a:off x="1664789" y="969722"/>
            <a:ext cx="4257039" cy="5644163"/>
          </a:xfrm>
          <a:prstGeom prst="rect">
            <a:avLst/>
          </a:prstGeom>
        </p:spPr>
      </p:pic>
      <p:pic>
        <p:nvPicPr>
          <p:cNvPr id="1030" name="Picture 6" descr="http://ctdsbfk.cnhubei.com/ctdsbfk/20160324/m_20160324WXCTDSG0405C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829" y="3882232"/>
            <a:ext cx="3877499" cy="2575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chinaz.com/weixin/2016/0323/4cd0c781e6a4b47bc8cc07da209318f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828" y="1168587"/>
            <a:ext cx="3877499" cy="271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42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rgbClr val="000000"/>
                </a:solidFill>
              </a:rPr>
              <a:t>AfreecaTV</a:t>
            </a:r>
            <a:r>
              <a:rPr lang="zh-CN" altLang="en-US" dirty="0" smtClean="0">
                <a:solidFill>
                  <a:srgbClr val="000000"/>
                </a:solidFill>
              </a:rPr>
              <a:t>的盈利模式</a:t>
            </a:r>
            <a:endParaRPr lang="zh-CN" altLang="en-US" dirty="0">
              <a:solidFill>
                <a:srgbClr val="000000"/>
              </a:solidFill>
            </a:endParaRPr>
          </a:p>
        </p:txBody>
      </p:sp>
      <p:pic>
        <p:nvPicPr>
          <p:cNvPr id="4" name="内容占位符 3"/>
          <p:cNvPicPr>
            <a:picLocks noGrp="1" noChangeAspect="1"/>
          </p:cNvPicPr>
          <p:nvPr>
            <p:ph idx="1"/>
          </p:nvPr>
        </p:nvPicPr>
        <p:blipFill>
          <a:blip r:embed="rId2"/>
          <a:stretch>
            <a:fillRect/>
          </a:stretch>
        </p:blipFill>
        <p:spPr>
          <a:xfrm>
            <a:off x="2265853" y="1321260"/>
            <a:ext cx="7154273" cy="4782217"/>
          </a:xfrm>
          <a:prstGeom prst="rect">
            <a:avLst/>
          </a:prstGeom>
        </p:spPr>
      </p:pic>
      <p:cxnSp>
        <p:nvCxnSpPr>
          <p:cNvPr id="6" name="直接连接符 5"/>
          <p:cNvCxnSpPr/>
          <p:nvPr/>
        </p:nvCxnSpPr>
        <p:spPr>
          <a:xfrm>
            <a:off x="6995161" y="1914525"/>
            <a:ext cx="1228725"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207217" y="1573839"/>
            <a:ext cx="0" cy="343068"/>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09523" y="978192"/>
            <a:ext cx="2136944" cy="595647"/>
          </a:xfrm>
          <a:prstGeom prst="rect">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smtClean="0">
                <a:solidFill>
                  <a:srgbClr val="000000"/>
                </a:solidFill>
                <a:latin typeface="微软雅黑" panose="020B0503020204020204" pitchFamily="34" charset="-122"/>
                <a:ea typeface="微软雅黑" panose="020B0503020204020204" pitchFamily="34" charset="-122"/>
              </a:rPr>
              <a:t>去除</a:t>
            </a:r>
            <a:r>
              <a:rPr lang="zh-CN" altLang="en-US" sz="1600" dirty="0">
                <a:solidFill>
                  <a:srgbClr val="000000"/>
                </a:solidFill>
                <a:latin typeface="微软雅黑" panose="020B0503020204020204" pitchFamily="34" charset="-122"/>
                <a:ea typeface="微软雅黑" panose="020B0503020204020204" pitchFamily="34" charset="-122"/>
              </a:rPr>
              <a:t>前贴片广告，不设限进入满员</a:t>
            </a:r>
            <a:r>
              <a:rPr lang="zh-CN" altLang="en-US" sz="1600" dirty="0" smtClean="0">
                <a:solidFill>
                  <a:srgbClr val="000000"/>
                </a:solidFill>
                <a:latin typeface="微软雅黑" panose="020B0503020204020204" pitchFamily="34" charset="-122"/>
                <a:ea typeface="微软雅黑" panose="020B0503020204020204" pitchFamily="34" charset="-122"/>
              </a:rPr>
              <a:t>房间等</a:t>
            </a:r>
            <a:endParaRPr lang="zh-CN" altLang="en-US" sz="1600" dirty="0">
              <a:solidFill>
                <a:srgbClr val="00000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995161" y="3034312"/>
            <a:ext cx="1228725"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207217" y="2693626"/>
            <a:ext cx="0" cy="343068"/>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609523" y="2032947"/>
            <a:ext cx="2136944" cy="660679"/>
          </a:xfrm>
          <a:prstGeom prst="rect">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rgbClr val="000000"/>
                </a:solidFill>
                <a:latin typeface="微软雅黑" panose="020B0503020204020204" pitchFamily="34" charset="-122"/>
                <a:ea typeface="微软雅黑" panose="020B0503020204020204" pitchFamily="34" charset="-122"/>
              </a:rPr>
              <a:t>包括星星、贴纸和巧克力三种道具</a:t>
            </a:r>
            <a:endParaRPr lang="zh-CN" altLang="en-US" sz="1600" dirty="0">
              <a:solidFill>
                <a:srgbClr val="000000"/>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6995161" y="4314280"/>
            <a:ext cx="1228725"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207217" y="4333513"/>
            <a:ext cx="0" cy="343068"/>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609523" y="4656569"/>
            <a:ext cx="2136944" cy="859013"/>
          </a:xfrm>
          <a:prstGeom prst="rect">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smtClean="0">
                <a:solidFill>
                  <a:srgbClr val="000000"/>
                </a:solidFill>
                <a:latin typeface="微软雅黑" panose="020B0503020204020204" pitchFamily="34" charset="-122"/>
                <a:ea typeface="微软雅黑" panose="020B0503020204020204" pitchFamily="34" charset="-122"/>
              </a:rPr>
              <a:t>直播</a:t>
            </a:r>
            <a:r>
              <a:rPr lang="zh-CN" altLang="en-US" sz="1600" dirty="0">
                <a:solidFill>
                  <a:srgbClr val="000000"/>
                </a:solidFill>
                <a:latin typeface="微软雅黑" panose="020B0503020204020204" pitchFamily="34" charset="-122"/>
                <a:ea typeface="微软雅黑" panose="020B0503020204020204" pitchFamily="34" charset="-122"/>
              </a:rPr>
              <a:t>画面前贴片广告、直播插播广告和其他图片广告</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953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rPr>
              <a:t>一些游戏直播平台横向比较</a:t>
            </a:r>
            <a:endParaRPr lang="zh-CN" altLang="en-US" dirty="0">
              <a:solidFill>
                <a:srgbClr val="000000"/>
              </a:solidFill>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81553902"/>
              </p:ext>
            </p:extLst>
          </p:nvPr>
        </p:nvGraphicFramePr>
        <p:xfrm>
          <a:off x="1512109" y="1445398"/>
          <a:ext cx="9460692" cy="4536420"/>
        </p:xfrm>
        <a:graphic>
          <a:graphicData uri="http://schemas.openxmlformats.org/drawingml/2006/table">
            <a:tbl>
              <a:tblPr firstRow="1" bandRow="1">
                <a:tableStyleId>{2A488322-F2BA-4B5B-9748-0D474271808F}</a:tableStyleId>
              </a:tblPr>
              <a:tblGrid>
                <a:gridCol w="1576782"/>
                <a:gridCol w="724351"/>
                <a:gridCol w="1138136"/>
                <a:gridCol w="1177047"/>
                <a:gridCol w="1167319"/>
                <a:gridCol w="3677057"/>
              </a:tblGrid>
              <a:tr h="436030">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游戏直播平台</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弹幕</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付费道具</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免费道具</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付费会员</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c>
                  <a:txBody>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平台其他游戏或视频相关资源</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（自营或合作）</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rgbClr val="92D050"/>
                    </a:solidFill>
                  </a:tcPr>
                </a:tc>
              </a:tr>
              <a:tr h="436030">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Twitch</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Xbox one</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PS4</a:t>
                      </a:r>
                      <a:r>
                        <a:rPr lang="zh-CN" altLang="en-US" dirty="0" smtClean="0">
                          <a:solidFill>
                            <a:srgbClr val="000000"/>
                          </a:solidFill>
                          <a:latin typeface="微软雅黑" panose="020B0503020204020204" pitchFamily="34" charset="-122"/>
                          <a:ea typeface="微软雅黑" panose="020B0503020204020204" pitchFamily="34" charset="-122"/>
                        </a:rPr>
                        <a:t>等集成</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algn="ctr"/>
                      <a:r>
                        <a:rPr lang="en-US" altLang="zh-CN" dirty="0" err="1" smtClean="0">
                          <a:solidFill>
                            <a:srgbClr val="000000"/>
                          </a:solidFill>
                          <a:latin typeface="微软雅黑" panose="020B0503020204020204" pitchFamily="34" charset="-122"/>
                          <a:ea typeface="微软雅黑" panose="020B0503020204020204" pitchFamily="34" charset="-122"/>
                        </a:rPr>
                        <a:t>AfreecaTV</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err="1" smtClean="0">
                          <a:solidFill>
                            <a:srgbClr val="000000"/>
                          </a:solidFill>
                          <a:latin typeface="微软雅黑" panose="020B0503020204020204" pitchFamily="34" charset="-122"/>
                          <a:ea typeface="微软雅黑" panose="020B0503020204020204" pitchFamily="34" charset="-122"/>
                        </a:rPr>
                        <a:t>AfreecaTV</a:t>
                      </a:r>
                      <a:r>
                        <a:rPr lang="zh-CN" altLang="en-US" dirty="0" smtClean="0">
                          <a:solidFill>
                            <a:srgbClr val="000000"/>
                          </a:solidFill>
                          <a:latin typeface="微软雅黑" panose="020B0503020204020204" pitchFamily="34" charset="-122"/>
                          <a:ea typeface="微软雅黑" panose="020B0503020204020204" pitchFamily="34" charset="-122"/>
                        </a:rPr>
                        <a:t>手游中心</a:t>
                      </a:r>
                      <a:endParaRPr lang="en-US" altLang="zh-CN" dirty="0" smtClean="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斗鱼</a:t>
                      </a:r>
                      <a:r>
                        <a:rPr lang="en-US" altLang="zh-CN" dirty="0" smtClean="0">
                          <a:solidFill>
                            <a:srgbClr val="000000"/>
                          </a:solidFill>
                          <a:latin typeface="微软雅黑" panose="020B0503020204020204" pitchFamily="34" charset="-122"/>
                          <a:ea typeface="微软雅黑" panose="020B0503020204020204" pitchFamily="34" charset="-122"/>
                        </a:rPr>
                        <a:t>TV</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无</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YY</a:t>
                      </a:r>
                      <a:r>
                        <a:rPr lang="zh-CN" altLang="en-US" dirty="0" smtClean="0">
                          <a:solidFill>
                            <a:srgbClr val="000000"/>
                          </a:solidFill>
                          <a:latin typeface="微软雅黑" panose="020B0503020204020204" pitchFamily="34" charset="-122"/>
                          <a:ea typeface="微软雅黑" panose="020B0503020204020204" pitchFamily="34" charset="-122"/>
                        </a:rPr>
                        <a:t>游戏直播</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YY</a:t>
                      </a:r>
                      <a:r>
                        <a:rPr lang="zh-CN" altLang="en-US" dirty="0" smtClean="0">
                          <a:solidFill>
                            <a:srgbClr val="000000"/>
                          </a:solidFill>
                          <a:latin typeface="微软雅黑" panose="020B0503020204020204" pitchFamily="34" charset="-122"/>
                          <a:ea typeface="微软雅黑" panose="020B0503020204020204" pitchFamily="34" charset="-122"/>
                        </a:rPr>
                        <a:t>语音，多玩游戏资讯网站</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战旗</a:t>
                      </a:r>
                      <a:r>
                        <a:rPr lang="en-US" altLang="zh-CN" dirty="0" smtClean="0">
                          <a:solidFill>
                            <a:srgbClr val="000000"/>
                          </a:solidFill>
                          <a:latin typeface="微软雅黑" panose="020B0503020204020204" pitchFamily="34" charset="-122"/>
                          <a:ea typeface="微软雅黑" panose="020B0503020204020204" pitchFamily="34" charset="-122"/>
                        </a:rPr>
                        <a:t>TV</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边锋游戏研发以及运营， 浩方电竞平台</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17173</a:t>
                      </a:r>
                      <a:r>
                        <a:rPr lang="zh-CN" altLang="en-US" dirty="0" smtClean="0">
                          <a:solidFill>
                            <a:srgbClr val="000000"/>
                          </a:solidFill>
                          <a:latin typeface="微软雅黑" panose="020B0503020204020204" pitchFamily="34" charset="-122"/>
                          <a:ea typeface="微软雅黑" panose="020B0503020204020204" pitchFamily="34" charset="-122"/>
                        </a:rPr>
                        <a:t>直播</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solidFill>
                            <a:srgbClr val="000000"/>
                          </a:solidFill>
                          <a:latin typeface="微软雅黑" panose="020B0503020204020204" pitchFamily="34" charset="-122"/>
                          <a:ea typeface="微软雅黑" panose="020B0503020204020204" pitchFamily="34" charset="-122"/>
                        </a:rPr>
                        <a:t>17173</a:t>
                      </a:r>
                      <a:r>
                        <a:rPr lang="zh-CN" altLang="en-US" dirty="0" smtClean="0">
                          <a:solidFill>
                            <a:srgbClr val="000000"/>
                          </a:solidFill>
                          <a:latin typeface="微软雅黑" panose="020B0503020204020204" pitchFamily="34" charset="-122"/>
                          <a:ea typeface="微软雅黑" panose="020B0503020204020204" pitchFamily="34" charset="-122"/>
                        </a:rPr>
                        <a:t>游戏资讯门户网站</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微软雅黑" panose="020B0503020204020204" pitchFamily="34" charset="-122"/>
                          <a:ea typeface="微软雅黑" panose="020B0503020204020204" pitchFamily="34" charset="-122"/>
                        </a:rPr>
                        <a:t>TGA</a:t>
                      </a:r>
                      <a:r>
                        <a:rPr lang="zh-CN" altLang="en-US" dirty="0" smtClean="0">
                          <a:solidFill>
                            <a:srgbClr val="000000"/>
                          </a:solidFill>
                          <a:latin typeface="微软雅黑" panose="020B0503020204020204" pitchFamily="34" charset="-122"/>
                          <a:ea typeface="微软雅黑" panose="020B0503020204020204" pitchFamily="34" charset="-122"/>
                        </a:rPr>
                        <a:t>腾讯游戏竞技平台</a:t>
                      </a: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腾讯游戏，腾讯视频</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r h="43603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latin typeface="微软雅黑" panose="020B0503020204020204" pitchFamily="34" charset="-122"/>
                          <a:ea typeface="微软雅黑" panose="020B0503020204020204" pitchFamily="34" charset="-122"/>
                        </a:rPr>
                        <a:t>新浪看游戏</a:t>
                      </a: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新浪游戏，新浪视频</a:t>
                      </a:r>
                      <a:endParaRPr lang="zh-CN" altLang="en-US" dirty="0">
                        <a:solidFill>
                          <a:srgbClr val="000000"/>
                        </a:solidFill>
                        <a:latin typeface="微软雅黑" panose="020B0503020204020204" pitchFamily="34" charset="-122"/>
                        <a:ea typeface="微软雅黑" panose="020B0503020204020204" pitchFamily="34" charset="-122"/>
                      </a:endParaRPr>
                    </a:p>
                  </a:txBody>
                  <a:tcPr anchor="ctr"/>
                </a:tc>
              </a:tr>
            </a:tbl>
          </a:graphicData>
        </a:graphic>
      </p:graphicFrame>
      <p:sp>
        <p:nvSpPr>
          <p:cNvPr id="7" name="KSO_Shape"/>
          <p:cNvSpPr>
            <a:spLocks/>
          </p:cNvSpPr>
          <p:nvPr/>
        </p:nvSpPr>
        <p:spPr bwMode="auto">
          <a:xfrm>
            <a:off x="3269808" y="2568103"/>
            <a:ext cx="311588" cy="311588"/>
          </a:xfrm>
          <a:custGeom>
            <a:avLst/>
            <a:gdLst>
              <a:gd name="T0" fmla="*/ 1272769 w 2321"/>
              <a:gd name="T1" fmla="*/ 899811 h 2321"/>
              <a:gd name="T2" fmla="*/ 1751027 w 2321"/>
              <a:gd name="T3" fmla="*/ 421980 h 2321"/>
              <a:gd name="T4" fmla="*/ 1767305 w 2321"/>
              <a:gd name="T5" fmla="*/ 277700 h 2321"/>
              <a:gd name="T6" fmla="*/ 1521587 w 2321"/>
              <a:gd name="T7" fmla="*/ 31804 h 2321"/>
              <a:gd name="T8" fmla="*/ 1377412 w 2321"/>
              <a:gd name="T9" fmla="*/ 48869 h 2321"/>
              <a:gd name="T10" fmla="*/ 899930 w 2321"/>
              <a:gd name="T11" fmla="*/ 506531 h 2321"/>
              <a:gd name="T12" fmla="*/ 421673 w 2321"/>
              <a:gd name="T13" fmla="*/ 48093 h 2321"/>
              <a:gd name="T14" fmla="*/ 278273 w 2321"/>
              <a:gd name="T15" fmla="*/ 31804 h 2321"/>
              <a:gd name="T16" fmla="*/ 32556 w 2321"/>
              <a:gd name="T17" fmla="*/ 277700 h 2321"/>
              <a:gd name="T18" fmla="*/ 48833 w 2321"/>
              <a:gd name="T19" fmla="*/ 421980 h 2321"/>
              <a:gd name="T20" fmla="*/ 527091 w 2321"/>
              <a:gd name="T21" fmla="*/ 899811 h 2321"/>
              <a:gd name="T22" fmla="*/ 48833 w 2321"/>
              <a:gd name="T23" fmla="*/ 1378417 h 2321"/>
              <a:gd name="T24" fmla="*/ 32556 w 2321"/>
              <a:gd name="T25" fmla="*/ 1521921 h 2321"/>
              <a:gd name="T26" fmla="*/ 278273 w 2321"/>
              <a:gd name="T27" fmla="*/ 1767818 h 2321"/>
              <a:gd name="T28" fmla="*/ 422448 w 2321"/>
              <a:gd name="T29" fmla="*/ 1751528 h 2321"/>
              <a:gd name="T30" fmla="*/ 899930 w 2321"/>
              <a:gd name="T31" fmla="*/ 1272922 h 2321"/>
              <a:gd name="T32" fmla="*/ 1377412 w 2321"/>
              <a:gd name="T33" fmla="*/ 1751528 h 2321"/>
              <a:gd name="T34" fmla="*/ 1521587 w 2321"/>
              <a:gd name="T35" fmla="*/ 1767818 h 2321"/>
              <a:gd name="T36" fmla="*/ 1767305 w 2321"/>
              <a:gd name="T37" fmla="*/ 1521921 h 2321"/>
              <a:gd name="T38" fmla="*/ 1751027 w 2321"/>
              <a:gd name="T39" fmla="*/ 1377641 h 2321"/>
              <a:gd name="T40" fmla="*/ 1272769 w 2321"/>
              <a:gd name="T41" fmla="*/ 899811 h 23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1" h="2321">
                <a:moveTo>
                  <a:pt x="1642" y="1160"/>
                </a:moveTo>
                <a:cubicBezTo>
                  <a:pt x="2259" y="544"/>
                  <a:pt x="2259" y="544"/>
                  <a:pt x="2259" y="544"/>
                </a:cubicBezTo>
                <a:cubicBezTo>
                  <a:pt x="2312" y="490"/>
                  <a:pt x="2321" y="410"/>
                  <a:pt x="2280" y="358"/>
                </a:cubicBezTo>
                <a:cubicBezTo>
                  <a:pt x="2186" y="241"/>
                  <a:pt x="2080" y="135"/>
                  <a:pt x="1963" y="41"/>
                </a:cubicBezTo>
                <a:cubicBezTo>
                  <a:pt x="1911" y="0"/>
                  <a:pt x="1831" y="9"/>
                  <a:pt x="1777" y="63"/>
                </a:cubicBezTo>
                <a:cubicBezTo>
                  <a:pt x="1161" y="653"/>
                  <a:pt x="1161" y="653"/>
                  <a:pt x="1161" y="653"/>
                </a:cubicBezTo>
                <a:cubicBezTo>
                  <a:pt x="544" y="62"/>
                  <a:pt x="544" y="62"/>
                  <a:pt x="544" y="62"/>
                </a:cubicBezTo>
                <a:cubicBezTo>
                  <a:pt x="491" y="9"/>
                  <a:pt x="411" y="0"/>
                  <a:pt x="359" y="41"/>
                </a:cubicBezTo>
                <a:cubicBezTo>
                  <a:pt x="242" y="135"/>
                  <a:pt x="136" y="241"/>
                  <a:pt x="42" y="358"/>
                </a:cubicBezTo>
                <a:cubicBezTo>
                  <a:pt x="0" y="410"/>
                  <a:pt x="10" y="490"/>
                  <a:pt x="63" y="544"/>
                </a:cubicBezTo>
                <a:cubicBezTo>
                  <a:pt x="680" y="1160"/>
                  <a:pt x="680" y="1160"/>
                  <a:pt x="680" y="1160"/>
                </a:cubicBezTo>
                <a:cubicBezTo>
                  <a:pt x="63" y="1777"/>
                  <a:pt x="63" y="1777"/>
                  <a:pt x="63" y="1777"/>
                </a:cubicBezTo>
                <a:cubicBezTo>
                  <a:pt x="10" y="1830"/>
                  <a:pt x="1" y="1910"/>
                  <a:pt x="42" y="1962"/>
                </a:cubicBezTo>
                <a:cubicBezTo>
                  <a:pt x="136" y="2079"/>
                  <a:pt x="242" y="2185"/>
                  <a:pt x="359" y="2279"/>
                </a:cubicBezTo>
                <a:cubicBezTo>
                  <a:pt x="411" y="2321"/>
                  <a:pt x="491" y="2311"/>
                  <a:pt x="545" y="2258"/>
                </a:cubicBezTo>
                <a:cubicBezTo>
                  <a:pt x="1161" y="1641"/>
                  <a:pt x="1161" y="1641"/>
                  <a:pt x="1161" y="1641"/>
                </a:cubicBezTo>
                <a:cubicBezTo>
                  <a:pt x="1777" y="2258"/>
                  <a:pt x="1777" y="2258"/>
                  <a:pt x="1777" y="2258"/>
                </a:cubicBezTo>
                <a:cubicBezTo>
                  <a:pt x="1831" y="2311"/>
                  <a:pt x="1911" y="2320"/>
                  <a:pt x="1963" y="2279"/>
                </a:cubicBezTo>
                <a:cubicBezTo>
                  <a:pt x="2080" y="2185"/>
                  <a:pt x="2186" y="2079"/>
                  <a:pt x="2280" y="1962"/>
                </a:cubicBezTo>
                <a:cubicBezTo>
                  <a:pt x="2321" y="1910"/>
                  <a:pt x="2312" y="1830"/>
                  <a:pt x="2259" y="1776"/>
                </a:cubicBezTo>
                <a:lnTo>
                  <a:pt x="1642" y="1160"/>
                </a:lnTo>
                <a:close/>
              </a:path>
            </a:pathLst>
          </a:cu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p:nvSpPr>
        <p:spPr bwMode="auto">
          <a:xfrm>
            <a:off x="4203666" y="2568103"/>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p:nvSpPr>
        <p:spPr bwMode="auto">
          <a:xfrm>
            <a:off x="5358550" y="2568103"/>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p:nvSpPr>
        <p:spPr bwMode="auto">
          <a:xfrm>
            <a:off x="6513434" y="2568103"/>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KSO_Shape"/>
          <p:cNvSpPr>
            <a:spLocks/>
          </p:cNvSpPr>
          <p:nvPr/>
        </p:nvSpPr>
        <p:spPr bwMode="auto">
          <a:xfrm>
            <a:off x="3269808" y="2136843"/>
            <a:ext cx="311588" cy="311588"/>
          </a:xfrm>
          <a:custGeom>
            <a:avLst/>
            <a:gdLst>
              <a:gd name="T0" fmla="*/ 1272769 w 2321"/>
              <a:gd name="T1" fmla="*/ 899811 h 2321"/>
              <a:gd name="T2" fmla="*/ 1751027 w 2321"/>
              <a:gd name="T3" fmla="*/ 421980 h 2321"/>
              <a:gd name="T4" fmla="*/ 1767305 w 2321"/>
              <a:gd name="T5" fmla="*/ 277700 h 2321"/>
              <a:gd name="T6" fmla="*/ 1521587 w 2321"/>
              <a:gd name="T7" fmla="*/ 31804 h 2321"/>
              <a:gd name="T8" fmla="*/ 1377412 w 2321"/>
              <a:gd name="T9" fmla="*/ 48869 h 2321"/>
              <a:gd name="T10" fmla="*/ 899930 w 2321"/>
              <a:gd name="T11" fmla="*/ 506531 h 2321"/>
              <a:gd name="T12" fmla="*/ 421673 w 2321"/>
              <a:gd name="T13" fmla="*/ 48093 h 2321"/>
              <a:gd name="T14" fmla="*/ 278273 w 2321"/>
              <a:gd name="T15" fmla="*/ 31804 h 2321"/>
              <a:gd name="T16" fmla="*/ 32556 w 2321"/>
              <a:gd name="T17" fmla="*/ 277700 h 2321"/>
              <a:gd name="T18" fmla="*/ 48833 w 2321"/>
              <a:gd name="T19" fmla="*/ 421980 h 2321"/>
              <a:gd name="T20" fmla="*/ 527091 w 2321"/>
              <a:gd name="T21" fmla="*/ 899811 h 2321"/>
              <a:gd name="T22" fmla="*/ 48833 w 2321"/>
              <a:gd name="T23" fmla="*/ 1378417 h 2321"/>
              <a:gd name="T24" fmla="*/ 32556 w 2321"/>
              <a:gd name="T25" fmla="*/ 1521921 h 2321"/>
              <a:gd name="T26" fmla="*/ 278273 w 2321"/>
              <a:gd name="T27" fmla="*/ 1767818 h 2321"/>
              <a:gd name="T28" fmla="*/ 422448 w 2321"/>
              <a:gd name="T29" fmla="*/ 1751528 h 2321"/>
              <a:gd name="T30" fmla="*/ 899930 w 2321"/>
              <a:gd name="T31" fmla="*/ 1272922 h 2321"/>
              <a:gd name="T32" fmla="*/ 1377412 w 2321"/>
              <a:gd name="T33" fmla="*/ 1751528 h 2321"/>
              <a:gd name="T34" fmla="*/ 1521587 w 2321"/>
              <a:gd name="T35" fmla="*/ 1767818 h 2321"/>
              <a:gd name="T36" fmla="*/ 1767305 w 2321"/>
              <a:gd name="T37" fmla="*/ 1521921 h 2321"/>
              <a:gd name="T38" fmla="*/ 1751027 w 2321"/>
              <a:gd name="T39" fmla="*/ 1377641 h 2321"/>
              <a:gd name="T40" fmla="*/ 1272769 w 2321"/>
              <a:gd name="T41" fmla="*/ 899811 h 23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1" h="2321">
                <a:moveTo>
                  <a:pt x="1642" y="1160"/>
                </a:moveTo>
                <a:cubicBezTo>
                  <a:pt x="2259" y="544"/>
                  <a:pt x="2259" y="544"/>
                  <a:pt x="2259" y="544"/>
                </a:cubicBezTo>
                <a:cubicBezTo>
                  <a:pt x="2312" y="490"/>
                  <a:pt x="2321" y="410"/>
                  <a:pt x="2280" y="358"/>
                </a:cubicBezTo>
                <a:cubicBezTo>
                  <a:pt x="2186" y="241"/>
                  <a:pt x="2080" y="135"/>
                  <a:pt x="1963" y="41"/>
                </a:cubicBezTo>
                <a:cubicBezTo>
                  <a:pt x="1911" y="0"/>
                  <a:pt x="1831" y="9"/>
                  <a:pt x="1777" y="63"/>
                </a:cubicBezTo>
                <a:cubicBezTo>
                  <a:pt x="1161" y="653"/>
                  <a:pt x="1161" y="653"/>
                  <a:pt x="1161" y="653"/>
                </a:cubicBezTo>
                <a:cubicBezTo>
                  <a:pt x="544" y="62"/>
                  <a:pt x="544" y="62"/>
                  <a:pt x="544" y="62"/>
                </a:cubicBezTo>
                <a:cubicBezTo>
                  <a:pt x="491" y="9"/>
                  <a:pt x="411" y="0"/>
                  <a:pt x="359" y="41"/>
                </a:cubicBezTo>
                <a:cubicBezTo>
                  <a:pt x="242" y="135"/>
                  <a:pt x="136" y="241"/>
                  <a:pt x="42" y="358"/>
                </a:cubicBezTo>
                <a:cubicBezTo>
                  <a:pt x="0" y="410"/>
                  <a:pt x="10" y="490"/>
                  <a:pt x="63" y="544"/>
                </a:cubicBezTo>
                <a:cubicBezTo>
                  <a:pt x="680" y="1160"/>
                  <a:pt x="680" y="1160"/>
                  <a:pt x="680" y="1160"/>
                </a:cubicBezTo>
                <a:cubicBezTo>
                  <a:pt x="63" y="1777"/>
                  <a:pt x="63" y="1777"/>
                  <a:pt x="63" y="1777"/>
                </a:cubicBezTo>
                <a:cubicBezTo>
                  <a:pt x="10" y="1830"/>
                  <a:pt x="1" y="1910"/>
                  <a:pt x="42" y="1962"/>
                </a:cubicBezTo>
                <a:cubicBezTo>
                  <a:pt x="136" y="2079"/>
                  <a:pt x="242" y="2185"/>
                  <a:pt x="359" y="2279"/>
                </a:cubicBezTo>
                <a:cubicBezTo>
                  <a:pt x="411" y="2321"/>
                  <a:pt x="491" y="2311"/>
                  <a:pt x="545" y="2258"/>
                </a:cubicBezTo>
                <a:cubicBezTo>
                  <a:pt x="1161" y="1641"/>
                  <a:pt x="1161" y="1641"/>
                  <a:pt x="1161" y="1641"/>
                </a:cubicBezTo>
                <a:cubicBezTo>
                  <a:pt x="1777" y="2258"/>
                  <a:pt x="1777" y="2258"/>
                  <a:pt x="1777" y="2258"/>
                </a:cubicBezTo>
                <a:cubicBezTo>
                  <a:pt x="1831" y="2311"/>
                  <a:pt x="1911" y="2320"/>
                  <a:pt x="1963" y="2279"/>
                </a:cubicBezTo>
                <a:cubicBezTo>
                  <a:pt x="2080" y="2185"/>
                  <a:pt x="2186" y="2079"/>
                  <a:pt x="2280" y="1962"/>
                </a:cubicBezTo>
                <a:cubicBezTo>
                  <a:pt x="2321" y="1910"/>
                  <a:pt x="2312" y="1830"/>
                  <a:pt x="2259" y="1776"/>
                </a:cubicBezTo>
                <a:lnTo>
                  <a:pt x="1642" y="1160"/>
                </a:lnTo>
                <a:close/>
              </a:path>
            </a:pathLst>
          </a:cu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KSO_Shape"/>
          <p:cNvSpPr>
            <a:spLocks/>
          </p:cNvSpPr>
          <p:nvPr/>
        </p:nvSpPr>
        <p:spPr bwMode="auto">
          <a:xfrm>
            <a:off x="4221078" y="2136843"/>
            <a:ext cx="311588" cy="311588"/>
          </a:xfrm>
          <a:custGeom>
            <a:avLst/>
            <a:gdLst>
              <a:gd name="T0" fmla="*/ 1272769 w 2321"/>
              <a:gd name="T1" fmla="*/ 899811 h 2321"/>
              <a:gd name="T2" fmla="*/ 1751027 w 2321"/>
              <a:gd name="T3" fmla="*/ 421980 h 2321"/>
              <a:gd name="T4" fmla="*/ 1767305 w 2321"/>
              <a:gd name="T5" fmla="*/ 277700 h 2321"/>
              <a:gd name="T6" fmla="*/ 1521587 w 2321"/>
              <a:gd name="T7" fmla="*/ 31804 h 2321"/>
              <a:gd name="T8" fmla="*/ 1377412 w 2321"/>
              <a:gd name="T9" fmla="*/ 48869 h 2321"/>
              <a:gd name="T10" fmla="*/ 899930 w 2321"/>
              <a:gd name="T11" fmla="*/ 506531 h 2321"/>
              <a:gd name="T12" fmla="*/ 421673 w 2321"/>
              <a:gd name="T13" fmla="*/ 48093 h 2321"/>
              <a:gd name="T14" fmla="*/ 278273 w 2321"/>
              <a:gd name="T15" fmla="*/ 31804 h 2321"/>
              <a:gd name="T16" fmla="*/ 32556 w 2321"/>
              <a:gd name="T17" fmla="*/ 277700 h 2321"/>
              <a:gd name="T18" fmla="*/ 48833 w 2321"/>
              <a:gd name="T19" fmla="*/ 421980 h 2321"/>
              <a:gd name="T20" fmla="*/ 527091 w 2321"/>
              <a:gd name="T21" fmla="*/ 899811 h 2321"/>
              <a:gd name="T22" fmla="*/ 48833 w 2321"/>
              <a:gd name="T23" fmla="*/ 1378417 h 2321"/>
              <a:gd name="T24" fmla="*/ 32556 w 2321"/>
              <a:gd name="T25" fmla="*/ 1521921 h 2321"/>
              <a:gd name="T26" fmla="*/ 278273 w 2321"/>
              <a:gd name="T27" fmla="*/ 1767818 h 2321"/>
              <a:gd name="T28" fmla="*/ 422448 w 2321"/>
              <a:gd name="T29" fmla="*/ 1751528 h 2321"/>
              <a:gd name="T30" fmla="*/ 899930 w 2321"/>
              <a:gd name="T31" fmla="*/ 1272922 h 2321"/>
              <a:gd name="T32" fmla="*/ 1377412 w 2321"/>
              <a:gd name="T33" fmla="*/ 1751528 h 2321"/>
              <a:gd name="T34" fmla="*/ 1521587 w 2321"/>
              <a:gd name="T35" fmla="*/ 1767818 h 2321"/>
              <a:gd name="T36" fmla="*/ 1767305 w 2321"/>
              <a:gd name="T37" fmla="*/ 1521921 h 2321"/>
              <a:gd name="T38" fmla="*/ 1751027 w 2321"/>
              <a:gd name="T39" fmla="*/ 1377641 h 2321"/>
              <a:gd name="T40" fmla="*/ 1272769 w 2321"/>
              <a:gd name="T41" fmla="*/ 899811 h 23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1" h="2321">
                <a:moveTo>
                  <a:pt x="1642" y="1160"/>
                </a:moveTo>
                <a:cubicBezTo>
                  <a:pt x="2259" y="544"/>
                  <a:pt x="2259" y="544"/>
                  <a:pt x="2259" y="544"/>
                </a:cubicBezTo>
                <a:cubicBezTo>
                  <a:pt x="2312" y="490"/>
                  <a:pt x="2321" y="410"/>
                  <a:pt x="2280" y="358"/>
                </a:cubicBezTo>
                <a:cubicBezTo>
                  <a:pt x="2186" y="241"/>
                  <a:pt x="2080" y="135"/>
                  <a:pt x="1963" y="41"/>
                </a:cubicBezTo>
                <a:cubicBezTo>
                  <a:pt x="1911" y="0"/>
                  <a:pt x="1831" y="9"/>
                  <a:pt x="1777" y="63"/>
                </a:cubicBezTo>
                <a:cubicBezTo>
                  <a:pt x="1161" y="653"/>
                  <a:pt x="1161" y="653"/>
                  <a:pt x="1161" y="653"/>
                </a:cubicBezTo>
                <a:cubicBezTo>
                  <a:pt x="544" y="62"/>
                  <a:pt x="544" y="62"/>
                  <a:pt x="544" y="62"/>
                </a:cubicBezTo>
                <a:cubicBezTo>
                  <a:pt x="491" y="9"/>
                  <a:pt x="411" y="0"/>
                  <a:pt x="359" y="41"/>
                </a:cubicBezTo>
                <a:cubicBezTo>
                  <a:pt x="242" y="135"/>
                  <a:pt x="136" y="241"/>
                  <a:pt x="42" y="358"/>
                </a:cubicBezTo>
                <a:cubicBezTo>
                  <a:pt x="0" y="410"/>
                  <a:pt x="10" y="490"/>
                  <a:pt x="63" y="544"/>
                </a:cubicBezTo>
                <a:cubicBezTo>
                  <a:pt x="680" y="1160"/>
                  <a:pt x="680" y="1160"/>
                  <a:pt x="680" y="1160"/>
                </a:cubicBezTo>
                <a:cubicBezTo>
                  <a:pt x="63" y="1777"/>
                  <a:pt x="63" y="1777"/>
                  <a:pt x="63" y="1777"/>
                </a:cubicBezTo>
                <a:cubicBezTo>
                  <a:pt x="10" y="1830"/>
                  <a:pt x="1" y="1910"/>
                  <a:pt x="42" y="1962"/>
                </a:cubicBezTo>
                <a:cubicBezTo>
                  <a:pt x="136" y="2079"/>
                  <a:pt x="242" y="2185"/>
                  <a:pt x="359" y="2279"/>
                </a:cubicBezTo>
                <a:cubicBezTo>
                  <a:pt x="411" y="2321"/>
                  <a:pt x="491" y="2311"/>
                  <a:pt x="545" y="2258"/>
                </a:cubicBezTo>
                <a:cubicBezTo>
                  <a:pt x="1161" y="1641"/>
                  <a:pt x="1161" y="1641"/>
                  <a:pt x="1161" y="1641"/>
                </a:cubicBezTo>
                <a:cubicBezTo>
                  <a:pt x="1777" y="2258"/>
                  <a:pt x="1777" y="2258"/>
                  <a:pt x="1777" y="2258"/>
                </a:cubicBezTo>
                <a:cubicBezTo>
                  <a:pt x="1831" y="2311"/>
                  <a:pt x="1911" y="2320"/>
                  <a:pt x="1963" y="2279"/>
                </a:cubicBezTo>
                <a:cubicBezTo>
                  <a:pt x="2080" y="2185"/>
                  <a:pt x="2186" y="2079"/>
                  <a:pt x="2280" y="1962"/>
                </a:cubicBezTo>
                <a:cubicBezTo>
                  <a:pt x="2321" y="1910"/>
                  <a:pt x="2312" y="1830"/>
                  <a:pt x="2259" y="1776"/>
                </a:cubicBezTo>
                <a:lnTo>
                  <a:pt x="1642" y="1160"/>
                </a:lnTo>
                <a:close/>
              </a:path>
            </a:pathLst>
          </a:cu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KSO_Shape"/>
          <p:cNvSpPr>
            <a:spLocks/>
          </p:cNvSpPr>
          <p:nvPr/>
        </p:nvSpPr>
        <p:spPr bwMode="auto">
          <a:xfrm>
            <a:off x="5375962" y="2136843"/>
            <a:ext cx="311588" cy="311588"/>
          </a:xfrm>
          <a:custGeom>
            <a:avLst/>
            <a:gdLst>
              <a:gd name="T0" fmla="*/ 1272769 w 2321"/>
              <a:gd name="T1" fmla="*/ 899811 h 2321"/>
              <a:gd name="T2" fmla="*/ 1751027 w 2321"/>
              <a:gd name="T3" fmla="*/ 421980 h 2321"/>
              <a:gd name="T4" fmla="*/ 1767305 w 2321"/>
              <a:gd name="T5" fmla="*/ 277700 h 2321"/>
              <a:gd name="T6" fmla="*/ 1521587 w 2321"/>
              <a:gd name="T7" fmla="*/ 31804 h 2321"/>
              <a:gd name="T8" fmla="*/ 1377412 w 2321"/>
              <a:gd name="T9" fmla="*/ 48869 h 2321"/>
              <a:gd name="T10" fmla="*/ 899930 w 2321"/>
              <a:gd name="T11" fmla="*/ 506531 h 2321"/>
              <a:gd name="T12" fmla="*/ 421673 w 2321"/>
              <a:gd name="T13" fmla="*/ 48093 h 2321"/>
              <a:gd name="T14" fmla="*/ 278273 w 2321"/>
              <a:gd name="T15" fmla="*/ 31804 h 2321"/>
              <a:gd name="T16" fmla="*/ 32556 w 2321"/>
              <a:gd name="T17" fmla="*/ 277700 h 2321"/>
              <a:gd name="T18" fmla="*/ 48833 w 2321"/>
              <a:gd name="T19" fmla="*/ 421980 h 2321"/>
              <a:gd name="T20" fmla="*/ 527091 w 2321"/>
              <a:gd name="T21" fmla="*/ 899811 h 2321"/>
              <a:gd name="T22" fmla="*/ 48833 w 2321"/>
              <a:gd name="T23" fmla="*/ 1378417 h 2321"/>
              <a:gd name="T24" fmla="*/ 32556 w 2321"/>
              <a:gd name="T25" fmla="*/ 1521921 h 2321"/>
              <a:gd name="T26" fmla="*/ 278273 w 2321"/>
              <a:gd name="T27" fmla="*/ 1767818 h 2321"/>
              <a:gd name="T28" fmla="*/ 422448 w 2321"/>
              <a:gd name="T29" fmla="*/ 1751528 h 2321"/>
              <a:gd name="T30" fmla="*/ 899930 w 2321"/>
              <a:gd name="T31" fmla="*/ 1272922 h 2321"/>
              <a:gd name="T32" fmla="*/ 1377412 w 2321"/>
              <a:gd name="T33" fmla="*/ 1751528 h 2321"/>
              <a:gd name="T34" fmla="*/ 1521587 w 2321"/>
              <a:gd name="T35" fmla="*/ 1767818 h 2321"/>
              <a:gd name="T36" fmla="*/ 1767305 w 2321"/>
              <a:gd name="T37" fmla="*/ 1521921 h 2321"/>
              <a:gd name="T38" fmla="*/ 1751027 w 2321"/>
              <a:gd name="T39" fmla="*/ 1377641 h 2321"/>
              <a:gd name="T40" fmla="*/ 1272769 w 2321"/>
              <a:gd name="T41" fmla="*/ 899811 h 23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1" h="2321">
                <a:moveTo>
                  <a:pt x="1642" y="1160"/>
                </a:moveTo>
                <a:cubicBezTo>
                  <a:pt x="2259" y="544"/>
                  <a:pt x="2259" y="544"/>
                  <a:pt x="2259" y="544"/>
                </a:cubicBezTo>
                <a:cubicBezTo>
                  <a:pt x="2312" y="490"/>
                  <a:pt x="2321" y="410"/>
                  <a:pt x="2280" y="358"/>
                </a:cubicBezTo>
                <a:cubicBezTo>
                  <a:pt x="2186" y="241"/>
                  <a:pt x="2080" y="135"/>
                  <a:pt x="1963" y="41"/>
                </a:cubicBezTo>
                <a:cubicBezTo>
                  <a:pt x="1911" y="0"/>
                  <a:pt x="1831" y="9"/>
                  <a:pt x="1777" y="63"/>
                </a:cubicBezTo>
                <a:cubicBezTo>
                  <a:pt x="1161" y="653"/>
                  <a:pt x="1161" y="653"/>
                  <a:pt x="1161" y="653"/>
                </a:cubicBezTo>
                <a:cubicBezTo>
                  <a:pt x="544" y="62"/>
                  <a:pt x="544" y="62"/>
                  <a:pt x="544" y="62"/>
                </a:cubicBezTo>
                <a:cubicBezTo>
                  <a:pt x="491" y="9"/>
                  <a:pt x="411" y="0"/>
                  <a:pt x="359" y="41"/>
                </a:cubicBezTo>
                <a:cubicBezTo>
                  <a:pt x="242" y="135"/>
                  <a:pt x="136" y="241"/>
                  <a:pt x="42" y="358"/>
                </a:cubicBezTo>
                <a:cubicBezTo>
                  <a:pt x="0" y="410"/>
                  <a:pt x="10" y="490"/>
                  <a:pt x="63" y="544"/>
                </a:cubicBezTo>
                <a:cubicBezTo>
                  <a:pt x="680" y="1160"/>
                  <a:pt x="680" y="1160"/>
                  <a:pt x="680" y="1160"/>
                </a:cubicBezTo>
                <a:cubicBezTo>
                  <a:pt x="63" y="1777"/>
                  <a:pt x="63" y="1777"/>
                  <a:pt x="63" y="1777"/>
                </a:cubicBezTo>
                <a:cubicBezTo>
                  <a:pt x="10" y="1830"/>
                  <a:pt x="1" y="1910"/>
                  <a:pt x="42" y="1962"/>
                </a:cubicBezTo>
                <a:cubicBezTo>
                  <a:pt x="136" y="2079"/>
                  <a:pt x="242" y="2185"/>
                  <a:pt x="359" y="2279"/>
                </a:cubicBezTo>
                <a:cubicBezTo>
                  <a:pt x="411" y="2321"/>
                  <a:pt x="491" y="2311"/>
                  <a:pt x="545" y="2258"/>
                </a:cubicBezTo>
                <a:cubicBezTo>
                  <a:pt x="1161" y="1641"/>
                  <a:pt x="1161" y="1641"/>
                  <a:pt x="1161" y="1641"/>
                </a:cubicBezTo>
                <a:cubicBezTo>
                  <a:pt x="1777" y="2258"/>
                  <a:pt x="1777" y="2258"/>
                  <a:pt x="1777" y="2258"/>
                </a:cubicBezTo>
                <a:cubicBezTo>
                  <a:pt x="1831" y="2311"/>
                  <a:pt x="1911" y="2320"/>
                  <a:pt x="1963" y="2279"/>
                </a:cubicBezTo>
                <a:cubicBezTo>
                  <a:pt x="2080" y="2185"/>
                  <a:pt x="2186" y="2079"/>
                  <a:pt x="2280" y="1962"/>
                </a:cubicBezTo>
                <a:cubicBezTo>
                  <a:pt x="2321" y="1910"/>
                  <a:pt x="2312" y="1830"/>
                  <a:pt x="2259" y="1776"/>
                </a:cubicBezTo>
                <a:lnTo>
                  <a:pt x="1642" y="1160"/>
                </a:lnTo>
                <a:close/>
              </a:path>
            </a:pathLst>
          </a:cu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KSO_Shape"/>
          <p:cNvSpPr>
            <a:spLocks/>
          </p:cNvSpPr>
          <p:nvPr/>
        </p:nvSpPr>
        <p:spPr bwMode="auto">
          <a:xfrm>
            <a:off x="6513433" y="2137146"/>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p:nvSpPr>
        <p:spPr bwMode="auto">
          <a:xfrm>
            <a:off x="3252395" y="301222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KSO_Shape"/>
          <p:cNvSpPr>
            <a:spLocks/>
          </p:cNvSpPr>
          <p:nvPr/>
        </p:nvSpPr>
        <p:spPr bwMode="auto">
          <a:xfrm>
            <a:off x="4203665" y="301222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KSO_Shape"/>
          <p:cNvSpPr>
            <a:spLocks/>
          </p:cNvSpPr>
          <p:nvPr/>
        </p:nvSpPr>
        <p:spPr bwMode="auto">
          <a:xfrm>
            <a:off x="5358550" y="301222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KSO_Shape"/>
          <p:cNvSpPr>
            <a:spLocks/>
          </p:cNvSpPr>
          <p:nvPr/>
        </p:nvSpPr>
        <p:spPr bwMode="auto">
          <a:xfrm>
            <a:off x="6530845" y="3012221"/>
            <a:ext cx="311588" cy="311588"/>
          </a:xfrm>
          <a:custGeom>
            <a:avLst/>
            <a:gdLst>
              <a:gd name="T0" fmla="*/ 1272769 w 2321"/>
              <a:gd name="T1" fmla="*/ 899811 h 2321"/>
              <a:gd name="T2" fmla="*/ 1751027 w 2321"/>
              <a:gd name="T3" fmla="*/ 421980 h 2321"/>
              <a:gd name="T4" fmla="*/ 1767305 w 2321"/>
              <a:gd name="T5" fmla="*/ 277700 h 2321"/>
              <a:gd name="T6" fmla="*/ 1521587 w 2321"/>
              <a:gd name="T7" fmla="*/ 31804 h 2321"/>
              <a:gd name="T8" fmla="*/ 1377412 w 2321"/>
              <a:gd name="T9" fmla="*/ 48869 h 2321"/>
              <a:gd name="T10" fmla="*/ 899930 w 2321"/>
              <a:gd name="T11" fmla="*/ 506531 h 2321"/>
              <a:gd name="T12" fmla="*/ 421673 w 2321"/>
              <a:gd name="T13" fmla="*/ 48093 h 2321"/>
              <a:gd name="T14" fmla="*/ 278273 w 2321"/>
              <a:gd name="T15" fmla="*/ 31804 h 2321"/>
              <a:gd name="T16" fmla="*/ 32556 w 2321"/>
              <a:gd name="T17" fmla="*/ 277700 h 2321"/>
              <a:gd name="T18" fmla="*/ 48833 w 2321"/>
              <a:gd name="T19" fmla="*/ 421980 h 2321"/>
              <a:gd name="T20" fmla="*/ 527091 w 2321"/>
              <a:gd name="T21" fmla="*/ 899811 h 2321"/>
              <a:gd name="T22" fmla="*/ 48833 w 2321"/>
              <a:gd name="T23" fmla="*/ 1378417 h 2321"/>
              <a:gd name="T24" fmla="*/ 32556 w 2321"/>
              <a:gd name="T25" fmla="*/ 1521921 h 2321"/>
              <a:gd name="T26" fmla="*/ 278273 w 2321"/>
              <a:gd name="T27" fmla="*/ 1767818 h 2321"/>
              <a:gd name="T28" fmla="*/ 422448 w 2321"/>
              <a:gd name="T29" fmla="*/ 1751528 h 2321"/>
              <a:gd name="T30" fmla="*/ 899930 w 2321"/>
              <a:gd name="T31" fmla="*/ 1272922 h 2321"/>
              <a:gd name="T32" fmla="*/ 1377412 w 2321"/>
              <a:gd name="T33" fmla="*/ 1751528 h 2321"/>
              <a:gd name="T34" fmla="*/ 1521587 w 2321"/>
              <a:gd name="T35" fmla="*/ 1767818 h 2321"/>
              <a:gd name="T36" fmla="*/ 1767305 w 2321"/>
              <a:gd name="T37" fmla="*/ 1521921 h 2321"/>
              <a:gd name="T38" fmla="*/ 1751027 w 2321"/>
              <a:gd name="T39" fmla="*/ 1377641 h 2321"/>
              <a:gd name="T40" fmla="*/ 1272769 w 2321"/>
              <a:gd name="T41" fmla="*/ 899811 h 23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1" h="2321">
                <a:moveTo>
                  <a:pt x="1642" y="1160"/>
                </a:moveTo>
                <a:cubicBezTo>
                  <a:pt x="2259" y="544"/>
                  <a:pt x="2259" y="544"/>
                  <a:pt x="2259" y="544"/>
                </a:cubicBezTo>
                <a:cubicBezTo>
                  <a:pt x="2312" y="490"/>
                  <a:pt x="2321" y="410"/>
                  <a:pt x="2280" y="358"/>
                </a:cubicBezTo>
                <a:cubicBezTo>
                  <a:pt x="2186" y="241"/>
                  <a:pt x="2080" y="135"/>
                  <a:pt x="1963" y="41"/>
                </a:cubicBezTo>
                <a:cubicBezTo>
                  <a:pt x="1911" y="0"/>
                  <a:pt x="1831" y="9"/>
                  <a:pt x="1777" y="63"/>
                </a:cubicBezTo>
                <a:cubicBezTo>
                  <a:pt x="1161" y="653"/>
                  <a:pt x="1161" y="653"/>
                  <a:pt x="1161" y="653"/>
                </a:cubicBezTo>
                <a:cubicBezTo>
                  <a:pt x="544" y="62"/>
                  <a:pt x="544" y="62"/>
                  <a:pt x="544" y="62"/>
                </a:cubicBezTo>
                <a:cubicBezTo>
                  <a:pt x="491" y="9"/>
                  <a:pt x="411" y="0"/>
                  <a:pt x="359" y="41"/>
                </a:cubicBezTo>
                <a:cubicBezTo>
                  <a:pt x="242" y="135"/>
                  <a:pt x="136" y="241"/>
                  <a:pt x="42" y="358"/>
                </a:cubicBezTo>
                <a:cubicBezTo>
                  <a:pt x="0" y="410"/>
                  <a:pt x="10" y="490"/>
                  <a:pt x="63" y="544"/>
                </a:cubicBezTo>
                <a:cubicBezTo>
                  <a:pt x="680" y="1160"/>
                  <a:pt x="680" y="1160"/>
                  <a:pt x="680" y="1160"/>
                </a:cubicBezTo>
                <a:cubicBezTo>
                  <a:pt x="63" y="1777"/>
                  <a:pt x="63" y="1777"/>
                  <a:pt x="63" y="1777"/>
                </a:cubicBezTo>
                <a:cubicBezTo>
                  <a:pt x="10" y="1830"/>
                  <a:pt x="1" y="1910"/>
                  <a:pt x="42" y="1962"/>
                </a:cubicBezTo>
                <a:cubicBezTo>
                  <a:pt x="136" y="2079"/>
                  <a:pt x="242" y="2185"/>
                  <a:pt x="359" y="2279"/>
                </a:cubicBezTo>
                <a:cubicBezTo>
                  <a:pt x="411" y="2321"/>
                  <a:pt x="491" y="2311"/>
                  <a:pt x="545" y="2258"/>
                </a:cubicBezTo>
                <a:cubicBezTo>
                  <a:pt x="1161" y="1641"/>
                  <a:pt x="1161" y="1641"/>
                  <a:pt x="1161" y="1641"/>
                </a:cubicBezTo>
                <a:cubicBezTo>
                  <a:pt x="1777" y="2258"/>
                  <a:pt x="1777" y="2258"/>
                  <a:pt x="1777" y="2258"/>
                </a:cubicBezTo>
                <a:cubicBezTo>
                  <a:pt x="1831" y="2311"/>
                  <a:pt x="1911" y="2320"/>
                  <a:pt x="1963" y="2279"/>
                </a:cubicBezTo>
                <a:cubicBezTo>
                  <a:pt x="2080" y="2185"/>
                  <a:pt x="2186" y="2079"/>
                  <a:pt x="2280" y="1962"/>
                </a:cubicBezTo>
                <a:cubicBezTo>
                  <a:pt x="2321" y="1910"/>
                  <a:pt x="2312" y="1830"/>
                  <a:pt x="2259" y="1776"/>
                </a:cubicBezTo>
                <a:lnTo>
                  <a:pt x="1642" y="1160"/>
                </a:lnTo>
                <a:close/>
              </a:path>
            </a:pathLst>
          </a:cu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4" name="KSO_Shape"/>
          <p:cNvSpPr>
            <a:spLocks/>
          </p:cNvSpPr>
          <p:nvPr/>
        </p:nvSpPr>
        <p:spPr bwMode="auto">
          <a:xfrm>
            <a:off x="3252395" y="3443178"/>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KSO_Shape"/>
          <p:cNvSpPr>
            <a:spLocks/>
          </p:cNvSpPr>
          <p:nvPr/>
        </p:nvSpPr>
        <p:spPr bwMode="auto">
          <a:xfrm>
            <a:off x="4203665" y="3443178"/>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 name="KSO_Shape"/>
          <p:cNvSpPr>
            <a:spLocks/>
          </p:cNvSpPr>
          <p:nvPr/>
        </p:nvSpPr>
        <p:spPr bwMode="auto">
          <a:xfrm>
            <a:off x="5358550" y="3443178"/>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 name="KSO_Shape"/>
          <p:cNvSpPr>
            <a:spLocks/>
          </p:cNvSpPr>
          <p:nvPr/>
        </p:nvSpPr>
        <p:spPr bwMode="auto">
          <a:xfrm>
            <a:off x="6513433" y="3456339"/>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KSO_Shape"/>
          <p:cNvSpPr>
            <a:spLocks/>
          </p:cNvSpPr>
          <p:nvPr/>
        </p:nvSpPr>
        <p:spPr bwMode="auto">
          <a:xfrm>
            <a:off x="3269807" y="3982246"/>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KSO_Shape"/>
          <p:cNvSpPr>
            <a:spLocks/>
          </p:cNvSpPr>
          <p:nvPr/>
        </p:nvSpPr>
        <p:spPr bwMode="auto">
          <a:xfrm>
            <a:off x="4221077" y="3982246"/>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KSO_Shape"/>
          <p:cNvSpPr>
            <a:spLocks/>
          </p:cNvSpPr>
          <p:nvPr/>
        </p:nvSpPr>
        <p:spPr bwMode="auto">
          <a:xfrm>
            <a:off x="5375962" y="3982246"/>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KSO_Shape"/>
          <p:cNvSpPr>
            <a:spLocks/>
          </p:cNvSpPr>
          <p:nvPr/>
        </p:nvSpPr>
        <p:spPr bwMode="auto">
          <a:xfrm>
            <a:off x="6530845" y="3995407"/>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KSO_Shape"/>
          <p:cNvSpPr>
            <a:spLocks/>
          </p:cNvSpPr>
          <p:nvPr/>
        </p:nvSpPr>
        <p:spPr bwMode="auto">
          <a:xfrm>
            <a:off x="3269807" y="4509380"/>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KSO_Shape"/>
          <p:cNvSpPr>
            <a:spLocks/>
          </p:cNvSpPr>
          <p:nvPr/>
        </p:nvSpPr>
        <p:spPr bwMode="auto">
          <a:xfrm>
            <a:off x="4221077" y="4509380"/>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KSO_Shape"/>
          <p:cNvSpPr>
            <a:spLocks/>
          </p:cNvSpPr>
          <p:nvPr/>
        </p:nvSpPr>
        <p:spPr bwMode="auto">
          <a:xfrm>
            <a:off x="5375962" y="4509380"/>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KSO_Shape"/>
          <p:cNvSpPr>
            <a:spLocks/>
          </p:cNvSpPr>
          <p:nvPr/>
        </p:nvSpPr>
        <p:spPr bwMode="auto">
          <a:xfrm>
            <a:off x="6530845" y="452254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6" name="KSO_Shape"/>
          <p:cNvSpPr>
            <a:spLocks/>
          </p:cNvSpPr>
          <p:nvPr/>
        </p:nvSpPr>
        <p:spPr bwMode="auto">
          <a:xfrm>
            <a:off x="3252395" y="500920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7" name="KSO_Shape"/>
          <p:cNvSpPr>
            <a:spLocks/>
          </p:cNvSpPr>
          <p:nvPr/>
        </p:nvSpPr>
        <p:spPr bwMode="auto">
          <a:xfrm>
            <a:off x="4203665" y="500920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KSO_Shape"/>
          <p:cNvSpPr>
            <a:spLocks/>
          </p:cNvSpPr>
          <p:nvPr/>
        </p:nvSpPr>
        <p:spPr bwMode="auto">
          <a:xfrm>
            <a:off x="5358550" y="5009201"/>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KSO_Shape"/>
          <p:cNvSpPr>
            <a:spLocks/>
          </p:cNvSpPr>
          <p:nvPr/>
        </p:nvSpPr>
        <p:spPr bwMode="auto">
          <a:xfrm>
            <a:off x="6513433" y="5022362"/>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0" name="KSO_Shape"/>
          <p:cNvSpPr>
            <a:spLocks/>
          </p:cNvSpPr>
          <p:nvPr/>
        </p:nvSpPr>
        <p:spPr bwMode="auto">
          <a:xfrm>
            <a:off x="3252395" y="5580884"/>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1" name="KSO_Shape"/>
          <p:cNvSpPr>
            <a:spLocks/>
          </p:cNvSpPr>
          <p:nvPr/>
        </p:nvSpPr>
        <p:spPr bwMode="auto">
          <a:xfrm>
            <a:off x="4203665" y="5580884"/>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 name="KSO_Shape"/>
          <p:cNvSpPr>
            <a:spLocks/>
          </p:cNvSpPr>
          <p:nvPr/>
        </p:nvSpPr>
        <p:spPr bwMode="auto">
          <a:xfrm>
            <a:off x="5358550" y="5580884"/>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3" name="KSO_Shape"/>
          <p:cNvSpPr>
            <a:spLocks/>
          </p:cNvSpPr>
          <p:nvPr/>
        </p:nvSpPr>
        <p:spPr bwMode="auto">
          <a:xfrm>
            <a:off x="6513433" y="5594045"/>
            <a:ext cx="346413" cy="311588"/>
          </a:xfrm>
          <a:custGeom>
            <a:avLst/>
            <a:gdLst>
              <a:gd name="T0" fmla="*/ 1765798 w 2862"/>
              <a:gd name="T1" fmla="*/ 183196 h 2571"/>
              <a:gd name="T2" fmla="*/ 1533042 w 2862"/>
              <a:gd name="T3" fmla="*/ 20145 h 2571"/>
              <a:gd name="T4" fmla="*/ 1420439 w 2862"/>
              <a:gd name="T5" fmla="*/ 53511 h 2571"/>
              <a:gd name="T6" fmla="*/ 764949 w 2862"/>
              <a:gd name="T7" fmla="*/ 989636 h 2571"/>
              <a:gd name="T8" fmla="*/ 379958 w 2862"/>
              <a:gd name="T9" fmla="*/ 446973 h 2571"/>
              <a:gd name="T10" fmla="*/ 266725 w 2862"/>
              <a:gd name="T11" fmla="*/ 412978 h 2571"/>
              <a:gd name="T12" fmla="*/ 34599 w 2862"/>
              <a:gd name="T13" fmla="*/ 576029 h 2571"/>
              <a:gd name="T14" fmla="*/ 27679 w 2862"/>
              <a:gd name="T15" fmla="*/ 693753 h 2571"/>
              <a:gd name="T16" fmla="*/ 595100 w 2862"/>
              <a:gd name="T17" fmla="*/ 1494527 h 2571"/>
              <a:gd name="T18" fmla="*/ 934797 w 2862"/>
              <a:gd name="T19" fmla="*/ 1494527 h 2571"/>
              <a:gd name="T20" fmla="*/ 1773347 w 2862"/>
              <a:gd name="T21" fmla="*/ 300290 h 2571"/>
              <a:gd name="T22" fmla="*/ 1765798 w 2862"/>
              <a:gd name="T23" fmla="*/ 183196 h 25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62" h="2571">
                <a:moveTo>
                  <a:pt x="2807" y="291"/>
                </a:moveTo>
                <a:cubicBezTo>
                  <a:pt x="2693" y="191"/>
                  <a:pt x="2570" y="104"/>
                  <a:pt x="2437" y="32"/>
                </a:cubicBezTo>
                <a:cubicBezTo>
                  <a:pt x="2379" y="0"/>
                  <a:pt x="2301" y="22"/>
                  <a:pt x="2258" y="85"/>
                </a:cubicBezTo>
                <a:cubicBezTo>
                  <a:pt x="1216" y="1572"/>
                  <a:pt x="1216" y="1572"/>
                  <a:pt x="1216" y="1572"/>
                </a:cubicBezTo>
                <a:cubicBezTo>
                  <a:pt x="604" y="710"/>
                  <a:pt x="604" y="710"/>
                  <a:pt x="604" y="710"/>
                </a:cubicBezTo>
                <a:cubicBezTo>
                  <a:pt x="561" y="647"/>
                  <a:pt x="482" y="624"/>
                  <a:pt x="424" y="656"/>
                </a:cubicBezTo>
                <a:cubicBezTo>
                  <a:pt x="292" y="729"/>
                  <a:pt x="169" y="815"/>
                  <a:pt x="55" y="915"/>
                </a:cubicBezTo>
                <a:cubicBezTo>
                  <a:pt x="5" y="958"/>
                  <a:pt x="0" y="1040"/>
                  <a:pt x="44" y="1102"/>
                </a:cubicBezTo>
                <a:cubicBezTo>
                  <a:pt x="44" y="1102"/>
                  <a:pt x="848" y="2237"/>
                  <a:pt x="946" y="2374"/>
                </a:cubicBezTo>
                <a:cubicBezTo>
                  <a:pt x="1087" y="2571"/>
                  <a:pt x="1350" y="2561"/>
                  <a:pt x="1486" y="2374"/>
                </a:cubicBezTo>
                <a:cubicBezTo>
                  <a:pt x="1587" y="2235"/>
                  <a:pt x="2819" y="477"/>
                  <a:pt x="2819" y="477"/>
                </a:cubicBezTo>
                <a:cubicBezTo>
                  <a:pt x="2862" y="415"/>
                  <a:pt x="2857" y="334"/>
                  <a:pt x="2807" y="291"/>
                </a:cubicBezTo>
                <a:close/>
              </a:path>
            </a:pathLst>
          </a:cu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42225732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hlinkClick r:id="rId21" action="ppaction://hlinksldjump"/>
          </p:cNvPr>
          <p:cNvSpPr txBox="1"/>
          <p:nvPr>
            <p:custDataLst>
              <p:tags r:id="rId2"/>
            </p:custDataLst>
          </p:nvPr>
        </p:nvSpPr>
        <p:spPr>
          <a:xfrm>
            <a:off x="5254172" y="2576333"/>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sp>
        <p:nvSpPr>
          <p:cNvPr id="34" name="MH_Entry_1">
            <a:hlinkClick r:id="rId21" action="ppaction://hlinksldjump"/>
          </p:cNvPr>
          <p:cNvSpPr txBox="1"/>
          <p:nvPr>
            <p:custDataLst>
              <p:tags r:id="rId3"/>
            </p:custDataLst>
          </p:nvPr>
        </p:nvSpPr>
        <p:spPr>
          <a:xfrm>
            <a:off x="6299201" y="2567261"/>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a:latin typeface="微软雅黑" panose="020B0503020204020204" pitchFamily="34" charset="-122"/>
                <a:ea typeface="微软雅黑" panose="020B0503020204020204" pitchFamily="34" charset="-122"/>
              </a:rPr>
              <a:t>大直播时代概况</a:t>
            </a:r>
            <a:endParaRPr lang="zh-CN" altLang="en-US" dirty="0">
              <a:latin typeface="微软雅黑" panose="020B0503020204020204" pitchFamily="34" charset="-122"/>
              <a:ea typeface="微软雅黑" panose="020B0503020204020204" pitchFamily="34" charset="-122"/>
            </a:endParaRPr>
          </a:p>
        </p:txBody>
      </p:sp>
      <p:sp>
        <p:nvSpPr>
          <p:cNvPr id="61" name="MH_Number_2">
            <a:hlinkClick r:id="rId22" action="ppaction://hlinksldjump"/>
          </p:cNvPr>
          <p:cNvSpPr txBox="1"/>
          <p:nvPr>
            <p:custDataLst>
              <p:tags r:id="rId4"/>
            </p:custDataLst>
          </p:nvPr>
        </p:nvSpPr>
        <p:spPr>
          <a:xfrm>
            <a:off x="5254172" y="3468921"/>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62" name="MH_Entry_2">
            <a:hlinkClick r:id="rId22" action="ppaction://hlinksldjump"/>
          </p:cNvPr>
          <p:cNvSpPr txBox="1"/>
          <p:nvPr>
            <p:custDataLst>
              <p:tags r:id="rId5"/>
            </p:custDataLst>
          </p:nvPr>
        </p:nvSpPr>
        <p:spPr>
          <a:xfrm>
            <a:off x="6299201" y="3459849"/>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一些互联网直播产品</a:t>
            </a:r>
            <a:endParaRPr lang="zh-CN" altLang="en-US" dirty="0">
              <a:latin typeface="微软雅黑" panose="020B0503020204020204" pitchFamily="34" charset="-122"/>
              <a:ea typeface="微软雅黑" panose="020B0503020204020204" pitchFamily="34" charset="-122"/>
            </a:endParaRPr>
          </a:p>
        </p:txBody>
      </p:sp>
      <p:sp>
        <p:nvSpPr>
          <p:cNvPr id="64" name="MH_Number_3">
            <a:hlinkClick r:id="rId23" action="ppaction://hlinksldjump"/>
          </p:cNvPr>
          <p:cNvSpPr txBox="1"/>
          <p:nvPr>
            <p:custDataLst>
              <p:tags r:id="rId6"/>
            </p:custDataLst>
          </p:nvPr>
        </p:nvSpPr>
        <p:spPr>
          <a:xfrm>
            <a:off x="5254172" y="4361509"/>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sp>
        <p:nvSpPr>
          <p:cNvPr id="65" name="MH_Entry_3">
            <a:hlinkClick r:id="rId23" action="ppaction://hlinksldjump"/>
          </p:cNvPr>
          <p:cNvSpPr txBox="1"/>
          <p:nvPr>
            <p:custDataLst>
              <p:tags r:id="rId7"/>
            </p:custDataLst>
          </p:nvPr>
        </p:nvSpPr>
        <p:spPr>
          <a:xfrm>
            <a:off x="6299201" y="4352437"/>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互联网直播行业产业链</a:t>
            </a:r>
            <a:endParaRPr lang="zh-CN" altLang="en-US" dirty="0">
              <a:latin typeface="微软雅黑" panose="020B0503020204020204" pitchFamily="34" charset="-122"/>
              <a:ea typeface="微软雅黑" panose="020B0503020204020204" pitchFamily="34" charset="-122"/>
            </a:endParaRPr>
          </a:p>
        </p:txBody>
      </p:sp>
      <p:sp>
        <p:nvSpPr>
          <p:cNvPr id="67" name="MH_Number_4"/>
          <p:cNvSpPr txBox="1"/>
          <p:nvPr>
            <p:custDataLst>
              <p:tags r:id="rId8"/>
            </p:custDataLst>
          </p:nvPr>
        </p:nvSpPr>
        <p:spPr>
          <a:xfrm>
            <a:off x="5254172" y="5254096"/>
            <a:ext cx="527960" cy="544277"/>
          </a:xfrm>
          <a:prstGeom prst="rect">
            <a:avLst/>
          </a:prstGeom>
          <a:noFill/>
        </p:spPr>
        <p:txBody>
          <a:bodyPr wrap="square" lIns="0" tIns="0" rIns="0" bIns="0" rtlCol="0" anchor="ctr" anchorCtr="0">
            <a:noAutofit/>
          </a:bodyPr>
          <a:lstStyle>
            <a:defPPr>
              <a:defRPr lang="zh-CN"/>
            </a:defPPr>
            <a:lvl1pPr algn="ctr">
              <a:defRPr sz="3200" b="1">
                <a:solidFill>
                  <a:srgbClr val="7EC234"/>
                </a:solidFill>
                <a:latin typeface="华文细黑" panose="02010600040101010101" pitchFamily="2" charset="-122"/>
                <a:ea typeface="华文细黑" panose="02010600040101010101" pitchFamily="2" charset="-122"/>
              </a:defRPr>
            </a:lvl1pPr>
          </a:lstStyle>
          <a:p>
            <a:r>
              <a:rPr lang="en-US" altLang="zh-CN" dirty="0">
                <a:latin typeface="微软雅黑" panose="020B0503020204020204" pitchFamily="34" charset="-122"/>
                <a:ea typeface="微软雅黑" panose="020B0503020204020204" pitchFamily="34" charset="-122"/>
              </a:rPr>
              <a:t>04</a:t>
            </a:r>
            <a:endParaRPr lang="zh-CN" altLang="en-US" dirty="0">
              <a:latin typeface="微软雅黑" panose="020B0503020204020204" pitchFamily="34" charset="-122"/>
              <a:ea typeface="微软雅黑" panose="020B0503020204020204" pitchFamily="34" charset="-122"/>
            </a:endParaRPr>
          </a:p>
        </p:txBody>
      </p:sp>
      <p:sp>
        <p:nvSpPr>
          <p:cNvPr id="68" name="MH_Entry_4"/>
          <p:cNvSpPr txBox="1"/>
          <p:nvPr>
            <p:custDataLst>
              <p:tags r:id="rId9"/>
            </p:custDataLst>
          </p:nvPr>
        </p:nvSpPr>
        <p:spPr>
          <a:xfrm>
            <a:off x="6299201" y="5245024"/>
            <a:ext cx="4731656" cy="544277"/>
          </a:xfrm>
          <a:prstGeom prst="rect">
            <a:avLst/>
          </a:prstGeom>
          <a:noFill/>
        </p:spPr>
        <p:txBody>
          <a:bodyPr wrap="square" lIns="0" tIns="0" rIns="0" bIns="0" rtlCol="0" anchor="ctr" anchorCtr="0">
            <a:normAutofit/>
          </a:bodyPr>
          <a:lstStyle>
            <a:defPPr>
              <a:defRPr lang="zh-CN"/>
            </a:defPPr>
            <a:lvl1pPr>
              <a:defRPr sz="2800" b="1" spc="200">
                <a:solidFill>
                  <a:srgbClr val="7EC234"/>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互联网直播行业思考</a:t>
            </a:r>
            <a:endParaRPr lang="zh-CN" altLang="en-US" dirty="0">
              <a:latin typeface="微软雅黑" panose="020B0503020204020204" pitchFamily="34" charset="-122"/>
              <a:ea typeface="微软雅黑" panose="020B0503020204020204" pitchFamily="34" charset="-122"/>
            </a:endParaRPr>
          </a:p>
        </p:txBody>
      </p:sp>
      <p:cxnSp>
        <p:nvCxnSpPr>
          <p:cNvPr id="20" name="MH_Others_1"/>
          <p:cNvCxnSpPr/>
          <p:nvPr>
            <p:custDataLst>
              <p:tags r:id="rId10"/>
            </p:custDataLst>
          </p:nvPr>
        </p:nvCxnSpPr>
        <p:spPr>
          <a:xfrm>
            <a:off x="6026736" y="2693632"/>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1" name="MH_Others_2"/>
          <p:cNvCxnSpPr/>
          <p:nvPr>
            <p:custDataLst>
              <p:tags r:id="rId11"/>
            </p:custDataLst>
          </p:nvPr>
        </p:nvCxnSpPr>
        <p:spPr>
          <a:xfrm>
            <a:off x="6026736" y="3586821"/>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2" name="MH_Others_3"/>
          <p:cNvCxnSpPr/>
          <p:nvPr>
            <p:custDataLst>
              <p:tags r:id="rId12"/>
            </p:custDataLst>
          </p:nvPr>
        </p:nvCxnSpPr>
        <p:spPr>
          <a:xfrm>
            <a:off x="6026736" y="4480010"/>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3" name="MH_Others_4"/>
          <p:cNvCxnSpPr/>
          <p:nvPr>
            <p:custDataLst>
              <p:tags r:id="rId13"/>
            </p:custDataLst>
          </p:nvPr>
        </p:nvCxnSpPr>
        <p:spPr>
          <a:xfrm>
            <a:off x="6026736" y="5373199"/>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7" name="MH_Others_10"/>
          <p:cNvSpPr/>
          <p:nvPr>
            <p:custDataLst>
              <p:tags r:id="rId14"/>
            </p:custDataLst>
          </p:nvPr>
        </p:nvSpPr>
        <p:spPr>
          <a:xfrm>
            <a:off x="4715351" y="1416944"/>
            <a:ext cx="7476649" cy="504056"/>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 fmla="*/ 0 w 5609212"/>
              <a:gd name="connsiteY0" fmla="*/ 0 h 504056"/>
              <a:gd name="connsiteX1" fmla="*/ 5609212 w 5609212"/>
              <a:gd name="connsiteY1" fmla="*/ 0 h 504056"/>
              <a:gd name="connsiteX2" fmla="*/ 5609212 w 5609212"/>
              <a:gd name="connsiteY2" fmla="*/ 504056 h 504056"/>
              <a:gd name="connsiteX3" fmla="*/ 128954 w 5609212"/>
              <a:gd name="connsiteY3" fmla="*/ 504056 h 504056"/>
              <a:gd name="connsiteX4" fmla="*/ 0 w 560921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212" h="504056">
                <a:moveTo>
                  <a:pt x="0" y="0"/>
                </a:moveTo>
                <a:lnTo>
                  <a:pt x="5609212" y="0"/>
                </a:lnTo>
                <a:lnTo>
                  <a:pt x="5609212" y="504056"/>
                </a:lnTo>
                <a:lnTo>
                  <a:pt x="128954" y="504056"/>
                </a:lnTo>
                <a:lnTo>
                  <a:pt x="0" y="0"/>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MH_Others_11"/>
          <p:cNvSpPr txBox="1"/>
          <p:nvPr>
            <p:custDataLst>
              <p:tags r:id="rId15"/>
            </p:custDataLst>
          </p:nvPr>
        </p:nvSpPr>
        <p:spPr>
          <a:xfrm>
            <a:off x="4643084" y="812972"/>
            <a:ext cx="1344398" cy="584775"/>
          </a:xfrm>
          <a:prstGeom prst="rect">
            <a:avLst/>
          </a:prstGeom>
          <a:noFill/>
        </p:spPr>
        <p:txBody>
          <a:bodyPr wrap="square" rtlCol="0">
            <a:noAutofit/>
          </a:bodyPr>
          <a:lstStyle/>
          <a:p>
            <a:pPr algn="r"/>
            <a:r>
              <a:rPr lang="zh-CN" altLang="en-US" sz="3200" b="1" dirty="0">
                <a:solidFill>
                  <a:srgbClr val="7EC234"/>
                </a:solidFill>
                <a:latin typeface="微软雅黑" panose="020B0503020204020204" pitchFamily="34" charset="-122"/>
                <a:ea typeface="微软雅黑" panose="020B0503020204020204" pitchFamily="34" charset="-122"/>
              </a:rPr>
              <a:t>目录</a:t>
            </a:r>
          </a:p>
        </p:txBody>
      </p:sp>
      <p:cxnSp>
        <p:nvCxnSpPr>
          <p:cNvPr id="39" name="MH_Others_12"/>
          <p:cNvCxnSpPr/>
          <p:nvPr>
            <p:custDataLst>
              <p:tags r:id="rId16"/>
            </p:custDataLst>
          </p:nvPr>
        </p:nvCxnSpPr>
        <p:spPr>
          <a:xfrm>
            <a:off x="6053385" y="946550"/>
            <a:ext cx="5970" cy="346644"/>
          </a:xfrm>
          <a:prstGeom prst="line">
            <a:avLst/>
          </a:prstGeom>
          <a:ln w="38100">
            <a:solidFill>
              <a:srgbClr val="7EC234"/>
            </a:solidFill>
          </a:ln>
        </p:spPr>
        <p:style>
          <a:lnRef idx="1">
            <a:schemeClr val="accent1"/>
          </a:lnRef>
          <a:fillRef idx="0">
            <a:schemeClr val="accent1"/>
          </a:fillRef>
          <a:effectRef idx="0">
            <a:schemeClr val="accent1"/>
          </a:effectRef>
          <a:fontRef idx="minor">
            <a:schemeClr val="tx1"/>
          </a:fontRef>
        </p:style>
      </p:cxnSp>
      <p:sp>
        <p:nvSpPr>
          <p:cNvPr id="40" name="MH_Others_13"/>
          <p:cNvSpPr txBox="1"/>
          <p:nvPr>
            <p:custDataLst>
              <p:tags r:id="rId17"/>
            </p:custDataLst>
          </p:nvPr>
        </p:nvSpPr>
        <p:spPr>
          <a:xfrm>
            <a:off x="6125256" y="796708"/>
            <a:ext cx="3350742" cy="646331"/>
          </a:xfrm>
          <a:prstGeom prst="rect">
            <a:avLst/>
          </a:prstGeom>
          <a:noFill/>
        </p:spPr>
        <p:txBody>
          <a:bodyPr wrap="square" rtlCol="0">
            <a:noAutofit/>
          </a:bodyPr>
          <a:lstStyle/>
          <a:p>
            <a:r>
              <a:rPr lang="en-US" altLang="zh-CN" sz="3600">
                <a:solidFill>
                  <a:srgbClr val="7EC234"/>
                </a:solidFill>
                <a:latin typeface="华文细黑" panose="02010600040101010101" pitchFamily="2" charset="-122"/>
                <a:ea typeface="华文细黑" panose="02010600040101010101" pitchFamily="2" charset="-122"/>
                <a:cs typeface="Arial" pitchFamily="34" charset="0"/>
              </a:rPr>
              <a:t>CONTENTS</a:t>
            </a:r>
            <a:endParaRPr lang="zh-CN" altLang="en-US" sz="3600" dirty="0">
              <a:solidFill>
                <a:srgbClr val="7EC234"/>
              </a:solidFill>
              <a:latin typeface="华文细黑" panose="02010600040101010101" pitchFamily="2" charset="-122"/>
              <a:ea typeface="华文细黑" panose="02010600040101010101" pitchFamily="2" charset="-122"/>
              <a:cs typeface="Arial" pitchFamily="34" charset="0"/>
            </a:endParaRPr>
          </a:p>
        </p:txBody>
      </p:sp>
      <p:sp>
        <p:nvSpPr>
          <p:cNvPr id="41" name="MH_Others_14"/>
          <p:cNvSpPr/>
          <p:nvPr>
            <p:custDataLst>
              <p:tags r:id="rId18"/>
            </p:custDataLst>
          </p:nvPr>
        </p:nvSpPr>
        <p:spPr>
          <a:xfrm>
            <a:off x="-105" y="258126"/>
            <a:ext cx="4473442" cy="1336316"/>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27868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2957529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04422 w 3356114"/>
              <a:gd name="connsiteY1" fmla="*/ 9189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5069 h 1625249"/>
              <a:gd name="connsiteX1" fmla="*/ 3051314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 name="connsiteX0" fmla="*/ 0 w 3356114"/>
              <a:gd name="connsiteY0" fmla="*/ 5069 h 1625249"/>
              <a:gd name="connsiteX1" fmla="*/ 3016145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114" h="1625249">
                <a:moveTo>
                  <a:pt x="0" y="5069"/>
                </a:moveTo>
                <a:lnTo>
                  <a:pt x="3016145" y="0"/>
                </a:lnTo>
                <a:lnTo>
                  <a:pt x="3356114" y="1625249"/>
                </a:lnTo>
                <a:lnTo>
                  <a:pt x="0" y="1625249"/>
                </a:lnTo>
                <a:lnTo>
                  <a:pt x="0" y="5069"/>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solidFill>
                <a:srgbClr val="7EC234"/>
              </a:solidFill>
            </a:endParaRPr>
          </a:p>
        </p:txBody>
      </p:sp>
      <p:sp>
        <p:nvSpPr>
          <p:cNvPr id="42" name="MH_Others_15"/>
          <p:cNvSpPr/>
          <p:nvPr>
            <p:custDataLst>
              <p:tags r:id="rId19"/>
            </p:custDataLst>
          </p:nvPr>
        </p:nvSpPr>
        <p:spPr>
          <a:xfrm>
            <a:off x="-11264" y="755480"/>
            <a:ext cx="4207441" cy="401637"/>
          </a:xfrm>
          <a:custGeom>
            <a:avLst/>
            <a:gdLst>
              <a:gd name="connsiteX0" fmla="*/ 1857013 w 3156552"/>
              <a:gd name="connsiteY0" fmla="*/ 104678 h 401637"/>
              <a:gd name="connsiteX1" fmla="*/ 1929021 w 3156552"/>
              <a:gd name="connsiteY1" fmla="*/ 104678 h 401637"/>
              <a:gd name="connsiteX2" fmla="*/ 1929021 w 3156552"/>
              <a:gd name="connsiteY2" fmla="*/ 297257 h 401637"/>
              <a:gd name="connsiteX3" fmla="*/ 1857013 w 3156552"/>
              <a:gd name="connsiteY3" fmla="*/ 297257 h 401637"/>
              <a:gd name="connsiteX4" fmla="*/ 1702944 w 3156552"/>
              <a:gd name="connsiteY4" fmla="*/ 104678 h 401637"/>
              <a:gd name="connsiteX5" fmla="*/ 1774952 w 3156552"/>
              <a:gd name="connsiteY5" fmla="*/ 104678 h 401637"/>
              <a:gd name="connsiteX6" fmla="*/ 1774952 w 3156552"/>
              <a:gd name="connsiteY6" fmla="*/ 297257 h 401637"/>
              <a:gd name="connsiteX7" fmla="*/ 1702944 w 3156552"/>
              <a:gd name="connsiteY7" fmla="*/ 297257 h 401637"/>
              <a:gd name="connsiteX8" fmla="*/ 1548875 w 3156552"/>
              <a:gd name="connsiteY8" fmla="*/ 104678 h 401637"/>
              <a:gd name="connsiteX9" fmla="*/ 1620883 w 3156552"/>
              <a:gd name="connsiteY9" fmla="*/ 104678 h 401637"/>
              <a:gd name="connsiteX10" fmla="*/ 1620883 w 3156552"/>
              <a:gd name="connsiteY10" fmla="*/ 297257 h 401637"/>
              <a:gd name="connsiteX11" fmla="*/ 1548875 w 3156552"/>
              <a:gd name="connsiteY11" fmla="*/ 297257 h 401637"/>
              <a:gd name="connsiteX12" fmla="*/ 1394806 w 3156552"/>
              <a:gd name="connsiteY12" fmla="*/ 104678 h 401637"/>
              <a:gd name="connsiteX13" fmla="*/ 1466814 w 3156552"/>
              <a:gd name="connsiteY13" fmla="*/ 104678 h 401637"/>
              <a:gd name="connsiteX14" fmla="*/ 1466814 w 3156552"/>
              <a:gd name="connsiteY14" fmla="*/ 297257 h 401637"/>
              <a:gd name="connsiteX15" fmla="*/ 1394806 w 3156552"/>
              <a:gd name="connsiteY15" fmla="*/ 297257 h 401637"/>
              <a:gd name="connsiteX16" fmla="*/ 1240737 w 3156552"/>
              <a:gd name="connsiteY16" fmla="*/ 104678 h 401637"/>
              <a:gd name="connsiteX17" fmla="*/ 1312745 w 3156552"/>
              <a:gd name="connsiteY17" fmla="*/ 104678 h 401637"/>
              <a:gd name="connsiteX18" fmla="*/ 1312745 w 3156552"/>
              <a:gd name="connsiteY18" fmla="*/ 297257 h 401637"/>
              <a:gd name="connsiteX19" fmla="*/ 1240737 w 3156552"/>
              <a:gd name="connsiteY19" fmla="*/ 297257 h 401637"/>
              <a:gd name="connsiteX20" fmla="*/ 1086668 w 3156552"/>
              <a:gd name="connsiteY20" fmla="*/ 104678 h 401637"/>
              <a:gd name="connsiteX21" fmla="*/ 1158676 w 3156552"/>
              <a:gd name="connsiteY21" fmla="*/ 104678 h 401637"/>
              <a:gd name="connsiteX22" fmla="*/ 1158676 w 3156552"/>
              <a:gd name="connsiteY22" fmla="*/ 297257 h 401637"/>
              <a:gd name="connsiteX23" fmla="*/ 1086668 w 3156552"/>
              <a:gd name="connsiteY23" fmla="*/ 297257 h 401637"/>
              <a:gd name="connsiteX24" fmla="*/ 932599 w 3156552"/>
              <a:gd name="connsiteY24" fmla="*/ 104678 h 401637"/>
              <a:gd name="connsiteX25" fmla="*/ 1004607 w 3156552"/>
              <a:gd name="connsiteY25" fmla="*/ 104678 h 401637"/>
              <a:gd name="connsiteX26" fmla="*/ 1004607 w 3156552"/>
              <a:gd name="connsiteY26" fmla="*/ 297257 h 401637"/>
              <a:gd name="connsiteX27" fmla="*/ 932599 w 3156552"/>
              <a:gd name="connsiteY27" fmla="*/ 297257 h 401637"/>
              <a:gd name="connsiteX28" fmla="*/ 778530 w 3156552"/>
              <a:gd name="connsiteY28" fmla="*/ 104678 h 401637"/>
              <a:gd name="connsiteX29" fmla="*/ 850538 w 3156552"/>
              <a:gd name="connsiteY29" fmla="*/ 104678 h 401637"/>
              <a:gd name="connsiteX30" fmla="*/ 850538 w 3156552"/>
              <a:gd name="connsiteY30" fmla="*/ 297257 h 401637"/>
              <a:gd name="connsiteX31" fmla="*/ 778530 w 3156552"/>
              <a:gd name="connsiteY31" fmla="*/ 297257 h 401637"/>
              <a:gd name="connsiteX32" fmla="*/ 622824 w 3156552"/>
              <a:gd name="connsiteY32" fmla="*/ 104678 h 401637"/>
              <a:gd name="connsiteX33" fmla="*/ 694832 w 3156552"/>
              <a:gd name="connsiteY33" fmla="*/ 104678 h 401637"/>
              <a:gd name="connsiteX34" fmla="*/ 694832 w 3156552"/>
              <a:gd name="connsiteY34" fmla="*/ 297257 h 401637"/>
              <a:gd name="connsiteX35" fmla="*/ 622824 w 3156552"/>
              <a:gd name="connsiteY35" fmla="*/ 297257 h 401637"/>
              <a:gd name="connsiteX36" fmla="*/ 467118 w 3156552"/>
              <a:gd name="connsiteY36" fmla="*/ 104678 h 401637"/>
              <a:gd name="connsiteX37" fmla="*/ 539126 w 3156552"/>
              <a:gd name="connsiteY37" fmla="*/ 104678 h 401637"/>
              <a:gd name="connsiteX38" fmla="*/ 539126 w 3156552"/>
              <a:gd name="connsiteY38" fmla="*/ 297257 h 401637"/>
              <a:gd name="connsiteX39" fmla="*/ 467118 w 3156552"/>
              <a:gd name="connsiteY39" fmla="*/ 297257 h 401637"/>
              <a:gd name="connsiteX40" fmla="*/ 311412 w 3156552"/>
              <a:gd name="connsiteY40" fmla="*/ 104678 h 401637"/>
              <a:gd name="connsiteX41" fmla="*/ 383420 w 3156552"/>
              <a:gd name="connsiteY41" fmla="*/ 104678 h 401637"/>
              <a:gd name="connsiteX42" fmla="*/ 383420 w 3156552"/>
              <a:gd name="connsiteY42" fmla="*/ 297257 h 401637"/>
              <a:gd name="connsiteX43" fmla="*/ 311412 w 3156552"/>
              <a:gd name="connsiteY43" fmla="*/ 297257 h 401637"/>
              <a:gd name="connsiteX44" fmla="*/ 155706 w 3156552"/>
              <a:gd name="connsiteY44" fmla="*/ 104678 h 401637"/>
              <a:gd name="connsiteX45" fmla="*/ 227714 w 3156552"/>
              <a:gd name="connsiteY45" fmla="*/ 104678 h 401637"/>
              <a:gd name="connsiteX46" fmla="*/ 227714 w 3156552"/>
              <a:gd name="connsiteY46" fmla="*/ 297257 h 401637"/>
              <a:gd name="connsiteX47" fmla="*/ 155706 w 3156552"/>
              <a:gd name="connsiteY47" fmla="*/ 297257 h 401637"/>
              <a:gd name="connsiteX48" fmla="*/ 0 w 3156552"/>
              <a:gd name="connsiteY48" fmla="*/ 104678 h 401637"/>
              <a:gd name="connsiteX49" fmla="*/ 72008 w 3156552"/>
              <a:gd name="connsiteY49" fmla="*/ 104678 h 401637"/>
              <a:gd name="connsiteX50" fmla="*/ 72008 w 3156552"/>
              <a:gd name="connsiteY50" fmla="*/ 297257 h 401637"/>
              <a:gd name="connsiteX51" fmla="*/ 0 w 3156552"/>
              <a:gd name="connsiteY51" fmla="*/ 297257 h 401637"/>
              <a:gd name="connsiteX52" fmla="*/ 2955734 w 3156552"/>
              <a:gd name="connsiteY52" fmla="*/ 0 h 401637"/>
              <a:gd name="connsiteX53" fmla="*/ 3156552 w 3156552"/>
              <a:gd name="connsiteY53" fmla="*/ 200819 h 401637"/>
              <a:gd name="connsiteX54" fmla="*/ 2955734 w 3156552"/>
              <a:gd name="connsiteY54" fmla="*/ 401637 h 401637"/>
              <a:gd name="connsiteX55" fmla="*/ 2955734 w 3156552"/>
              <a:gd name="connsiteY55" fmla="*/ 301228 h 401637"/>
              <a:gd name="connsiteX56" fmla="*/ 2004424 w 3156552"/>
              <a:gd name="connsiteY56" fmla="*/ 301228 h 401637"/>
              <a:gd name="connsiteX57" fmla="*/ 2004424 w 3156552"/>
              <a:gd name="connsiteY57" fmla="*/ 100409 h 401637"/>
              <a:gd name="connsiteX58" fmla="*/ 2955734 w 3156552"/>
              <a:gd name="connsiteY58" fmla="*/ 100409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6552" h="401637">
                <a:moveTo>
                  <a:pt x="1857013" y="104678"/>
                </a:moveTo>
                <a:lnTo>
                  <a:pt x="1929021" y="104678"/>
                </a:lnTo>
                <a:lnTo>
                  <a:pt x="1929021" y="297257"/>
                </a:lnTo>
                <a:lnTo>
                  <a:pt x="1857013" y="297257"/>
                </a:lnTo>
                <a:close/>
                <a:moveTo>
                  <a:pt x="1702944" y="104678"/>
                </a:moveTo>
                <a:lnTo>
                  <a:pt x="1774952" y="104678"/>
                </a:lnTo>
                <a:lnTo>
                  <a:pt x="1774952" y="297257"/>
                </a:lnTo>
                <a:lnTo>
                  <a:pt x="1702944" y="297257"/>
                </a:lnTo>
                <a:close/>
                <a:moveTo>
                  <a:pt x="1548875" y="104678"/>
                </a:moveTo>
                <a:lnTo>
                  <a:pt x="1620883" y="104678"/>
                </a:lnTo>
                <a:lnTo>
                  <a:pt x="1620883" y="297257"/>
                </a:lnTo>
                <a:lnTo>
                  <a:pt x="1548875" y="297257"/>
                </a:lnTo>
                <a:close/>
                <a:moveTo>
                  <a:pt x="1394806" y="104678"/>
                </a:moveTo>
                <a:lnTo>
                  <a:pt x="1466814" y="104678"/>
                </a:lnTo>
                <a:lnTo>
                  <a:pt x="1466814" y="297257"/>
                </a:lnTo>
                <a:lnTo>
                  <a:pt x="1394806" y="297257"/>
                </a:lnTo>
                <a:close/>
                <a:moveTo>
                  <a:pt x="1240737" y="104678"/>
                </a:moveTo>
                <a:lnTo>
                  <a:pt x="1312745" y="104678"/>
                </a:lnTo>
                <a:lnTo>
                  <a:pt x="1312745" y="297257"/>
                </a:lnTo>
                <a:lnTo>
                  <a:pt x="1240737" y="297257"/>
                </a:lnTo>
                <a:close/>
                <a:moveTo>
                  <a:pt x="1086668" y="104678"/>
                </a:moveTo>
                <a:lnTo>
                  <a:pt x="1158676" y="104678"/>
                </a:lnTo>
                <a:lnTo>
                  <a:pt x="1158676" y="297257"/>
                </a:lnTo>
                <a:lnTo>
                  <a:pt x="1086668" y="297257"/>
                </a:lnTo>
                <a:close/>
                <a:moveTo>
                  <a:pt x="932599" y="104678"/>
                </a:moveTo>
                <a:lnTo>
                  <a:pt x="1004607" y="104678"/>
                </a:lnTo>
                <a:lnTo>
                  <a:pt x="1004607" y="297257"/>
                </a:lnTo>
                <a:lnTo>
                  <a:pt x="932599" y="297257"/>
                </a:lnTo>
                <a:close/>
                <a:moveTo>
                  <a:pt x="778530" y="104678"/>
                </a:moveTo>
                <a:lnTo>
                  <a:pt x="850538" y="104678"/>
                </a:lnTo>
                <a:lnTo>
                  <a:pt x="850538" y="297257"/>
                </a:lnTo>
                <a:lnTo>
                  <a:pt x="778530" y="297257"/>
                </a:lnTo>
                <a:close/>
                <a:moveTo>
                  <a:pt x="622824" y="104678"/>
                </a:moveTo>
                <a:lnTo>
                  <a:pt x="694832" y="104678"/>
                </a:lnTo>
                <a:lnTo>
                  <a:pt x="694832" y="297257"/>
                </a:lnTo>
                <a:lnTo>
                  <a:pt x="622824" y="297257"/>
                </a:lnTo>
                <a:close/>
                <a:moveTo>
                  <a:pt x="467118" y="104678"/>
                </a:moveTo>
                <a:lnTo>
                  <a:pt x="539126" y="104678"/>
                </a:lnTo>
                <a:lnTo>
                  <a:pt x="539126" y="297257"/>
                </a:lnTo>
                <a:lnTo>
                  <a:pt x="467118" y="297257"/>
                </a:lnTo>
                <a:close/>
                <a:moveTo>
                  <a:pt x="311412" y="104678"/>
                </a:moveTo>
                <a:lnTo>
                  <a:pt x="383420" y="104678"/>
                </a:lnTo>
                <a:lnTo>
                  <a:pt x="383420" y="297257"/>
                </a:lnTo>
                <a:lnTo>
                  <a:pt x="311412" y="297257"/>
                </a:lnTo>
                <a:close/>
                <a:moveTo>
                  <a:pt x="155706" y="104678"/>
                </a:moveTo>
                <a:lnTo>
                  <a:pt x="227714" y="104678"/>
                </a:lnTo>
                <a:lnTo>
                  <a:pt x="227714" y="297257"/>
                </a:lnTo>
                <a:lnTo>
                  <a:pt x="155706" y="297257"/>
                </a:lnTo>
                <a:close/>
                <a:moveTo>
                  <a:pt x="0" y="104678"/>
                </a:moveTo>
                <a:lnTo>
                  <a:pt x="72008" y="104678"/>
                </a:lnTo>
                <a:lnTo>
                  <a:pt x="72008" y="297257"/>
                </a:lnTo>
                <a:lnTo>
                  <a:pt x="0" y="297257"/>
                </a:lnTo>
                <a:close/>
                <a:moveTo>
                  <a:pt x="2955734" y="0"/>
                </a:moveTo>
                <a:lnTo>
                  <a:pt x="3156552" y="200819"/>
                </a:lnTo>
                <a:lnTo>
                  <a:pt x="2955734" y="401637"/>
                </a:lnTo>
                <a:lnTo>
                  <a:pt x="2955734" y="301228"/>
                </a:lnTo>
                <a:lnTo>
                  <a:pt x="2004424" y="301228"/>
                </a:lnTo>
                <a:lnTo>
                  <a:pt x="2004424" y="100409"/>
                </a:lnTo>
                <a:lnTo>
                  <a:pt x="2955734" y="10040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Tree>
    <p:custDataLst>
      <p:tags r:id="rId1"/>
    </p:custDataLst>
    <p:extLst>
      <p:ext uri="{BB962C8B-B14F-4D97-AF65-F5344CB8AC3E}">
        <p14:creationId xmlns:p14="http://schemas.microsoft.com/office/powerpoint/2010/main" val="3131093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rgbClr val="000000"/>
                </a:solidFill>
              </a:rPr>
              <a:t>互联网直播未来趋势</a:t>
            </a:r>
            <a:endParaRPr lang="zh-CN" altLang="en-US" dirty="0">
              <a:solidFill>
                <a:srgbClr val="000000"/>
              </a:solidFill>
            </a:endParaRPr>
          </a:p>
        </p:txBody>
      </p:sp>
      <p:sp>
        <p:nvSpPr>
          <p:cNvPr id="4" name="矩形 3"/>
          <p:cNvSpPr/>
          <p:nvPr/>
        </p:nvSpPr>
        <p:spPr>
          <a:xfrm>
            <a:off x="811718" y="1332688"/>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主播</a:t>
            </a:r>
            <a:endParaRPr lang="zh-CN" altLang="en-US" sz="4800" b="1" dirty="0">
              <a:latin typeface="微软雅黑" panose="020B0503020204020204" pitchFamily="34" charset="-122"/>
              <a:ea typeface="微软雅黑" panose="020B0503020204020204" pitchFamily="34" charset="-122"/>
            </a:endParaRPr>
          </a:p>
        </p:txBody>
      </p:sp>
      <p:sp>
        <p:nvSpPr>
          <p:cNvPr id="5" name="矩形 4"/>
          <p:cNvSpPr/>
          <p:nvPr/>
        </p:nvSpPr>
        <p:spPr>
          <a:xfrm>
            <a:off x="811718" y="4588212"/>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版权</a:t>
            </a:r>
            <a:endParaRPr lang="zh-CN" altLang="en-US" sz="4800" b="1" dirty="0">
              <a:latin typeface="微软雅黑" panose="020B0503020204020204" pitchFamily="34" charset="-122"/>
              <a:ea typeface="微软雅黑" panose="020B0503020204020204" pitchFamily="34" charset="-122"/>
            </a:endParaRPr>
          </a:p>
        </p:txBody>
      </p:sp>
      <p:sp>
        <p:nvSpPr>
          <p:cNvPr id="6" name="十字形 5"/>
          <p:cNvSpPr/>
          <p:nvPr/>
        </p:nvSpPr>
        <p:spPr>
          <a:xfrm>
            <a:off x="1259190" y="3408288"/>
            <a:ext cx="885217" cy="836578"/>
          </a:xfrm>
          <a:prstGeom prst="plus">
            <a:avLst>
              <a:gd name="adj" fmla="val 308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77183" y="1332688"/>
            <a:ext cx="7739974" cy="1477328"/>
          </a:xfrm>
          <a:prstGeom prst="rect">
            <a:avLst/>
          </a:prstGeom>
        </p:spPr>
        <p:txBody>
          <a:bodyPr wrap="square">
            <a:spAutoFit/>
          </a:bodyPr>
          <a:lstStyle/>
          <a:p>
            <a:r>
              <a:rPr lang="en-US" altLang="zh-CN" dirty="0" smtClean="0">
                <a:solidFill>
                  <a:srgbClr val="404040"/>
                </a:solidFill>
                <a:latin typeface="微软雅黑" panose="020B0503020204020204" pitchFamily="34" charset="-122"/>
                <a:ea typeface="微软雅黑" panose="020B0503020204020204" pitchFamily="34" charset="-122"/>
              </a:rPr>
              <a:t>1</a:t>
            </a:r>
            <a:r>
              <a:rPr lang="zh-CN" altLang="en-US" dirty="0">
                <a:solidFill>
                  <a:srgbClr val="40404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2014-15</a:t>
            </a:r>
            <a:r>
              <a:rPr lang="zh-CN" altLang="en-US" b="1" dirty="0" smtClean="0">
                <a:solidFill>
                  <a:srgbClr val="FF0000"/>
                </a:solidFill>
                <a:latin typeface="微软雅黑" panose="020B0503020204020204" pitchFamily="34" charset="-122"/>
                <a:ea typeface="微软雅黑" panose="020B0503020204020204" pitchFamily="34" charset="-122"/>
              </a:rPr>
              <a:t>年</a:t>
            </a:r>
            <a:r>
              <a:rPr lang="zh-CN" altLang="en-US" b="1" dirty="0">
                <a:solidFill>
                  <a:srgbClr val="FF0000"/>
                </a:solidFill>
                <a:latin typeface="微软雅黑" panose="020B0503020204020204" pitchFamily="34" charset="-122"/>
                <a:ea typeface="微软雅黑" panose="020B0503020204020204" pitchFamily="34" charset="-122"/>
              </a:rPr>
              <a:t>的核心挖角对象是拥有号召力的电竞明星</a:t>
            </a:r>
            <a:r>
              <a:rPr lang="zh-CN" altLang="en-US" dirty="0">
                <a:solidFill>
                  <a:srgbClr val="404040"/>
                </a:solidFill>
                <a:latin typeface="微软雅黑" panose="020B0503020204020204" pitchFamily="34" charset="-122"/>
                <a:ea typeface="微软雅黑" panose="020B0503020204020204" pitchFamily="34" charset="-122"/>
              </a:rPr>
              <a:t>，巨额的签约费和线上线下的暗斗，吸引了媒体眼球，同时也带来了主流电竞游戏的玩家； </a:t>
            </a:r>
          </a:p>
          <a:p>
            <a:r>
              <a:rPr lang="en-US" altLang="zh-CN" dirty="0">
                <a:solidFill>
                  <a:srgbClr val="404040"/>
                </a:solidFill>
                <a:latin typeface="微软雅黑" panose="020B0503020204020204" pitchFamily="34" charset="-122"/>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a:t>
            </a:r>
            <a:r>
              <a:rPr lang="en-US" altLang="zh-CN" b="1" dirty="0" smtClean="0">
                <a:solidFill>
                  <a:srgbClr val="FF0000"/>
                </a:solidFill>
                <a:latin typeface="微软雅黑" panose="020B0503020204020204" pitchFamily="34" charset="-122"/>
                <a:ea typeface="微软雅黑" panose="020B0503020204020204" pitchFamily="34" charset="-122"/>
              </a:rPr>
              <a:t>2016</a:t>
            </a:r>
            <a:r>
              <a:rPr lang="zh-CN" altLang="en-US" b="1" dirty="0" smtClean="0">
                <a:solidFill>
                  <a:srgbClr val="FF0000"/>
                </a:solidFill>
                <a:latin typeface="微软雅黑" panose="020B0503020204020204" pitchFamily="34" charset="-122"/>
                <a:ea typeface="微软雅黑" panose="020B0503020204020204" pitchFamily="34" charset="-122"/>
              </a:rPr>
              <a:t>年</a:t>
            </a:r>
            <a:r>
              <a:rPr lang="zh-CN" altLang="en-US" b="1" dirty="0">
                <a:solidFill>
                  <a:srgbClr val="FF0000"/>
                </a:solidFill>
                <a:latin typeface="微软雅黑" panose="020B0503020204020204" pitchFamily="34" charset="-122"/>
                <a:ea typeface="微软雅黑" panose="020B0503020204020204" pitchFamily="34" charset="-122"/>
              </a:rPr>
              <a:t>的争夺将是更大规模的、拥有稳定粉丝量的优质主播</a:t>
            </a:r>
            <a:r>
              <a:rPr lang="zh-CN" altLang="en-US" dirty="0">
                <a:solidFill>
                  <a:srgbClr val="404040"/>
                </a:solidFill>
                <a:latin typeface="微软雅黑" panose="020B0503020204020204" pitchFamily="34" charset="-122"/>
                <a:ea typeface="微软雅黑" panose="020B0503020204020204" pitchFamily="34" charset="-122"/>
              </a:rPr>
              <a:t>，他们愿意在平台上付出稳定的直播时间，且能带来用户的一定粘性，平台的风险较小，可控性较高。 </a:t>
            </a:r>
            <a:endParaRPr lang="zh-CN" altLang="en-US" dirty="0"/>
          </a:p>
        </p:txBody>
      </p:sp>
      <p:sp>
        <p:nvSpPr>
          <p:cNvPr id="8" name="矩形 7"/>
          <p:cNvSpPr/>
          <p:nvPr/>
        </p:nvSpPr>
        <p:spPr>
          <a:xfrm>
            <a:off x="3077183" y="4438950"/>
            <a:ext cx="7739974" cy="1754326"/>
          </a:xfrm>
          <a:prstGeom prst="rect">
            <a:avLst/>
          </a:prstGeom>
        </p:spPr>
        <p:txBody>
          <a:bodyPr wrap="square">
            <a:spAutoFit/>
          </a:bodyPr>
          <a:lstStyle/>
          <a:p>
            <a:r>
              <a:rPr lang="en-US" altLang="zh-CN" dirty="0" smtClean="0">
                <a:solidFill>
                  <a:srgbClr val="404040"/>
                </a:solidFill>
                <a:latin typeface="微软雅黑" panose="020B0503020204020204" pitchFamily="34" charset="-122"/>
                <a:ea typeface="微软雅黑" panose="020B0503020204020204" pitchFamily="34" charset="-122"/>
              </a:rPr>
              <a:t>1</a:t>
            </a:r>
            <a:r>
              <a:rPr lang="zh-CN" altLang="en-US"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主流游戏的版权掌握在游戏运营商手中</a:t>
            </a:r>
            <a:r>
              <a:rPr lang="zh-CN" altLang="en-US" dirty="0">
                <a:solidFill>
                  <a:srgbClr val="404040"/>
                </a:solidFill>
                <a:latin typeface="微软雅黑" panose="020B0503020204020204" pitchFamily="34" charset="-122"/>
                <a:ea typeface="微软雅黑" panose="020B0503020204020204" pitchFamily="34" charset="-122"/>
              </a:rPr>
              <a:t>，且这些运营商通常业务覆盖都比较广，除了游戏运营之外，更拥有大的流量入口以及视频直播平台，在国内游戏直播版权尚不明朗的情况下，他们拥有更大的话语权； </a:t>
            </a:r>
          </a:p>
          <a:p>
            <a:r>
              <a:rPr lang="en-US" altLang="zh-CN" dirty="0">
                <a:solidFill>
                  <a:srgbClr val="404040"/>
                </a:solidFill>
                <a:latin typeface="微软雅黑" panose="020B0503020204020204" pitchFamily="34" charset="-122"/>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）在线视频行业在数年前掀起版权之争，直到现在版权内容一直是平台的核心竞争力，同时版权竞争是加速行业优胜劣汰的一大法宝，不排除</a:t>
            </a:r>
            <a:r>
              <a:rPr lang="zh-CN" altLang="en-US" b="1" dirty="0">
                <a:solidFill>
                  <a:srgbClr val="FF0000"/>
                </a:solidFill>
                <a:latin typeface="微软雅黑" panose="020B0503020204020204" pitchFamily="34" charset="-122"/>
                <a:ea typeface="微软雅黑" panose="020B0503020204020204" pitchFamily="34" charset="-122"/>
              </a:rPr>
              <a:t>先发企业借版权进行行业洗牌，巩固市场地位。</a:t>
            </a:r>
            <a:r>
              <a:rPr lang="zh-CN" altLang="en-US" b="1" dirty="0">
                <a:solidFill>
                  <a:srgbClr val="BAD231"/>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2014883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互联网直播未来趋势</a:t>
            </a:r>
          </a:p>
        </p:txBody>
      </p:sp>
      <p:sp>
        <p:nvSpPr>
          <p:cNvPr id="4" name="矩形 3"/>
          <p:cNvSpPr/>
          <p:nvPr/>
        </p:nvSpPr>
        <p:spPr>
          <a:xfrm>
            <a:off x="811718" y="1332688"/>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游戏分发</a:t>
            </a:r>
            <a:endParaRPr lang="zh-CN" altLang="en-US" sz="4800" b="1" dirty="0">
              <a:latin typeface="微软雅黑" panose="020B0503020204020204" pitchFamily="34" charset="-122"/>
              <a:ea typeface="微软雅黑" panose="020B0503020204020204" pitchFamily="34" charset="-122"/>
            </a:endParaRPr>
          </a:p>
        </p:txBody>
      </p:sp>
      <p:sp>
        <p:nvSpPr>
          <p:cNvPr id="5" name="矩形 4"/>
          <p:cNvSpPr/>
          <p:nvPr/>
        </p:nvSpPr>
        <p:spPr>
          <a:xfrm>
            <a:off x="811718" y="4588212"/>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流量入口</a:t>
            </a:r>
            <a:endParaRPr lang="zh-CN" altLang="en-US" sz="4800" b="1" dirty="0">
              <a:latin typeface="微软雅黑" panose="020B0503020204020204" pitchFamily="34" charset="-122"/>
              <a:ea typeface="微软雅黑" panose="020B0503020204020204" pitchFamily="34" charset="-122"/>
            </a:endParaRPr>
          </a:p>
        </p:txBody>
      </p:sp>
      <p:sp>
        <p:nvSpPr>
          <p:cNvPr id="6" name="十字形 5"/>
          <p:cNvSpPr/>
          <p:nvPr/>
        </p:nvSpPr>
        <p:spPr>
          <a:xfrm>
            <a:off x="1259190" y="3408288"/>
            <a:ext cx="885217" cy="836578"/>
          </a:xfrm>
          <a:prstGeom prst="plus">
            <a:avLst>
              <a:gd name="adj" fmla="val 308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89634" y="1332688"/>
            <a:ext cx="7885888" cy="1477328"/>
          </a:xfrm>
          <a:prstGeom prst="rect">
            <a:avLst/>
          </a:prstGeom>
        </p:spPr>
        <p:txBody>
          <a:bodyPr wrap="square">
            <a:spAutoFit/>
          </a:bodyPr>
          <a:lstStyle/>
          <a:p>
            <a:r>
              <a:rPr lang="en-US" altLang="zh-CN" dirty="0" smtClean="0">
                <a:solidFill>
                  <a:srgbClr val="404040"/>
                </a:solidFill>
                <a:latin typeface="微软雅黑" panose="020B0503020204020204" pitchFamily="34" charset="-122"/>
                <a:ea typeface="微软雅黑" panose="020B0503020204020204" pitchFamily="34" charset="-122"/>
              </a:rPr>
              <a:t>1</a:t>
            </a:r>
            <a:r>
              <a:rPr lang="zh-CN" altLang="en-US" dirty="0">
                <a:solidFill>
                  <a:srgbClr val="404040"/>
                </a:solidFill>
                <a:latin typeface="微软雅黑" panose="020B0503020204020204" pitchFamily="34" charset="-122"/>
                <a:ea typeface="微软雅黑" panose="020B0503020204020204" pitchFamily="34" charset="-122"/>
              </a:rPr>
              <a:t>）游戏分发将是游戏直播平台产业链角色外延的第一步，</a:t>
            </a:r>
            <a:r>
              <a:rPr lang="zh-CN" altLang="en-US" b="1" dirty="0">
                <a:solidFill>
                  <a:srgbClr val="FF0000"/>
                </a:solidFill>
                <a:latin typeface="微软雅黑" panose="020B0503020204020204" pitchFamily="34" charset="-122"/>
                <a:ea typeface="微软雅黑" panose="020B0503020204020204" pitchFamily="34" charset="-122"/>
              </a:rPr>
              <a:t>未来随着移动端的发展，直播平台将会成为手游分发的一大渠道。 </a:t>
            </a:r>
            <a:endParaRPr lang="zh-CN" altLang="en-US"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游戏和用户的匹配将更加精准。</a:t>
            </a:r>
            <a:r>
              <a:rPr lang="zh-CN" altLang="en-US" dirty="0">
                <a:solidFill>
                  <a:srgbClr val="404040"/>
                </a:solidFill>
                <a:latin typeface="微软雅黑" panose="020B0503020204020204" pitchFamily="34" charset="-122"/>
                <a:ea typeface="微软雅黑" panose="020B0503020204020204" pitchFamily="34" charset="-122"/>
              </a:rPr>
              <a:t>玩家通过视频内容了解游戏的基本情况，比起文字介绍评论以及口碑推荐之外，直接观看游戏内的精彩玩法一定更加容易找到符合自己期望的游戏。 </a:t>
            </a:r>
            <a:endParaRPr lang="zh-CN" altLang="en-US" dirty="0"/>
          </a:p>
        </p:txBody>
      </p:sp>
      <p:sp>
        <p:nvSpPr>
          <p:cNvPr id="8" name="矩形 7"/>
          <p:cNvSpPr/>
          <p:nvPr/>
        </p:nvSpPr>
        <p:spPr>
          <a:xfrm>
            <a:off x="2989634" y="4588212"/>
            <a:ext cx="7885888" cy="1200329"/>
          </a:xfrm>
          <a:prstGeom prst="rect">
            <a:avLst/>
          </a:prstGeom>
        </p:spPr>
        <p:txBody>
          <a:bodyPr wrap="square">
            <a:spAutoFit/>
          </a:bodyPr>
          <a:lstStyle/>
          <a:p>
            <a:r>
              <a:rPr lang="en-US" altLang="zh-CN" dirty="0" smtClean="0">
                <a:solidFill>
                  <a:srgbClr val="404040"/>
                </a:solidFill>
                <a:latin typeface="Arial" panose="020B0604020202020204" pitchFamily="34" charset="0"/>
              </a:rPr>
              <a:t>1</a:t>
            </a:r>
            <a:r>
              <a:rPr lang="zh-CN" altLang="en-US" dirty="0">
                <a:solidFill>
                  <a:srgbClr val="404040"/>
                </a:solidFill>
                <a:latin typeface="微软雅黑" panose="020B0503020204020204" pitchFamily="34" charset="-122"/>
                <a:ea typeface="微软雅黑" panose="020B0503020204020204" pitchFamily="34" charset="-122"/>
              </a:rPr>
              <a:t>）目前正在尝试的</a:t>
            </a:r>
            <a:r>
              <a:rPr lang="zh-CN" altLang="en-US" b="1" dirty="0">
                <a:solidFill>
                  <a:srgbClr val="FF0000"/>
                </a:solidFill>
                <a:latin typeface="微软雅黑" panose="020B0503020204020204" pitchFamily="34" charset="-122"/>
                <a:ea typeface="微软雅黑" panose="020B0503020204020204" pitchFamily="34" charset="-122"/>
              </a:rPr>
              <a:t>游戏联运就是其中的一种方式</a:t>
            </a:r>
            <a:r>
              <a:rPr lang="zh-CN" altLang="en-US" dirty="0">
                <a:solidFill>
                  <a:srgbClr val="404040"/>
                </a:solidFill>
                <a:latin typeface="微软雅黑" panose="020B0503020204020204" pitchFamily="34" charset="-122"/>
                <a:ea typeface="微软雅黑" panose="020B0503020204020204" pitchFamily="34" charset="-122"/>
              </a:rPr>
              <a:t>，拥有大量垂直用户资源的直播平台掌握着游戏厂商艳羡的优质玩家资源。 </a:t>
            </a:r>
          </a:p>
          <a:p>
            <a:r>
              <a:rPr lang="en-US" altLang="zh-CN" dirty="0">
                <a:solidFill>
                  <a:srgbClr val="404040"/>
                </a:solidFill>
                <a:latin typeface="Arial" panose="020B0604020202020204" pitchFamily="34" charset="0"/>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）电商等其他平台也需要大量的</a:t>
            </a:r>
            <a:r>
              <a:rPr lang="zh-CN" altLang="en-US" b="1" dirty="0">
                <a:solidFill>
                  <a:srgbClr val="FF0000"/>
                </a:solidFill>
                <a:latin typeface="微软雅黑" panose="020B0503020204020204" pitchFamily="34" charset="-122"/>
                <a:ea typeface="微软雅黑" panose="020B0503020204020204" pitchFamily="34" charset="-122"/>
              </a:rPr>
              <a:t>游戏垂直用户资源</a:t>
            </a:r>
            <a:r>
              <a:rPr lang="zh-CN" altLang="en-US" dirty="0">
                <a:solidFill>
                  <a:srgbClr val="404040"/>
                </a:solidFill>
                <a:latin typeface="微软雅黑" panose="020B0503020204020204" pitchFamily="34" charset="-122"/>
                <a:ea typeface="微软雅黑" panose="020B0503020204020204" pitchFamily="34" charset="-122"/>
              </a:rPr>
              <a:t>，甚至线下的不同厂商也可以通过直播平台获取到他们的消费者。 </a:t>
            </a:r>
            <a:endParaRPr lang="zh-CN" altLang="en-US" dirty="0"/>
          </a:p>
        </p:txBody>
      </p:sp>
    </p:spTree>
    <p:extLst>
      <p:ext uri="{BB962C8B-B14F-4D97-AF65-F5344CB8AC3E}">
        <p14:creationId xmlns:p14="http://schemas.microsoft.com/office/powerpoint/2010/main" val="2021751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互联网直播未来趋势</a:t>
            </a:r>
            <a:endParaRPr lang="zh-CN" altLang="en-US" dirty="0"/>
          </a:p>
        </p:txBody>
      </p:sp>
      <p:sp>
        <p:nvSpPr>
          <p:cNvPr id="4" name="矩形 3"/>
          <p:cNvSpPr/>
          <p:nvPr/>
        </p:nvSpPr>
        <p:spPr>
          <a:xfrm>
            <a:off x="811718" y="1332688"/>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电商</a:t>
            </a:r>
            <a:endParaRPr lang="zh-CN" altLang="en-US" sz="4800" b="1" dirty="0">
              <a:latin typeface="微软雅黑" panose="020B0503020204020204" pitchFamily="34" charset="-122"/>
              <a:ea typeface="微软雅黑" panose="020B0503020204020204" pitchFamily="34" charset="-122"/>
            </a:endParaRPr>
          </a:p>
        </p:txBody>
      </p:sp>
      <p:sp>
        <p:nvSpPr>
          <p:cNvPr id="5" name="矩形 4"/>
          <p:cNvSpPr/>
          <p:nvPr/>
        </p:nvSpPr>
        <p:spPr>
          <a:xfrm>
            <a:off x="811718" y="4588212"/>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latin typeface="微软雅黑" panose="020B0503020204020204" pitchFamily="34" charset="-122"/>
                <a:ea typeface="微软雅黑" panose="020B0503020204020204" pitchFamily="34" charset="-122"/>
              </a:rPr>
              <a:t>竞猜</a:t>
            </a:r>
            <a:endParaRPr lang="zh-CN" altLang="en-US" sz="4800" b="1" dirty="0">
              <a:latin typeface="微软雅黑" panose="020B0503020204020204" pitchFamily="34" charset="-122"/>
              <a:ea typeface="微软雅黑" panose="020B0503020204020204" pitchFamily="34" charset="-122"/>
            </a:endParaRPr>
          </a:p>
        </p:txBody>
      </p:sp>
      <p:sp>
        <p:nvSpPr>
          <p:cNvPr id="6" name="十字形 5"/>
          <p:cNvSpPr/>
          <p:nvPr/>
        </p:nvSpPr>
        <p:spPr>
          <a:xfrm>
            <a:off x="1259190" y="3408288"/>
            <a:ext cx="885217" cy="836578"/>
          </a:xfrm>
          <a:prstGeom prst="plus">
            <a:avLst>
              <a:gd name="adj" fmla="val 308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60450" y="1332688"/>
            <a:ext cx="8002621" cy="2031325"/>
          </a:xfrm>
          <a:prstGeom prst="rect">
            <a:avLst/>
          </a:prstGeom>
        </p:spPr>
        <p:txBody>
          <a:bodyPr wrap="square">
            <a:spAutoFit/>
          </a:bodyPr>
          <a:lstStyle/>
          <a:p>
            <a:r>
              <a:rPr lang="en-US" altLang="zh-CN" dirty="0" smtClean="0">
                <a:solidFill>
                  <a:srgbClr val="404040"/>
                </a:solidFill>
                <a:latin typeface="微软雅黑" panose="020B0503020204020204" pitchFamily="34" charset="-122"/>
                <a:ea typeface="微软雅黑" panose="020B0503020204020204" pitchFamily="34" charset="-122"/>
              </a:rPr>
              <a:t>1</a:t>
            </a:r>
            <a:r>
              <a:rPr lang="zh-CN" altLang="en-US"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个人直播带来的粉丝效应是产业链扩张的主要支撑</a:t>
            </a:r>
            <a:r>
              <a:rPr lang="zh-CN" altLang="en-US" dirty="0">
                <a:solidFill>
                  <a:srgbClr val="404040"/>
                </a:solidFill>
                <a:latin typeface="微软雅黑" panose="020B0503020204020204" pitchFamily="34" charset="-122"/>
                <a:ea typeface="微软雅黑" panose="020B0503020204020204" pitchFamily="34" charset="-122"/>
              </a:rPr>
              <a:t>，其中电商是最容易实现的渠道，主播通过在直播时打出广告，零食、服装、游戏外设，粉丝们应声而上。 </a:t>
            </a:r>
          </a:p>
          <a:p>
            <a:r>
              <a:rPr lang="en-US" altLang="zh-CN" dirty="0">
                <a:solidFill>
                  <a:srgbClr val="404040"/>
                </a:solidFill>
                <a:latin typeface="微软雅黑" panose="020B0503020204020204" pitchFamily="34" charset="-122"/>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未来会形成专业的粉丝电商渠道</a:t>
            </a:r>
            <a:r>
              <a:rPr lang="zh-CN" altLang="en-US" dirty="0">
                <a:solidFill>
                  <a:srgbClr val="404040"/>
                </a:solidFill>
                <a:latin typeface="微软雅黑" panose="020B0503020204020204" pitchFamily="34" charset="-122"/>
                <a:ea typeface="微软雅黑" panose="020B0503020204020204" pitchFamily="34" charset="-122"/>
              </a:rPr>
              <a:t>，类似现在的游戏直播平台，根据主播标签进行分类，用户通过游戏直播平台了解主播，产生亲近感，并由主播引导进入电商平台。 </a:t>
            </a:r>
          </a:p>
          <a:p>
            <a:r>
              <a:rPr lang="en-US" altLang="zh-CN" dirty="0">
                <a:solidFill>
                  <a:srgbClr val="404040"/>
                </a:solidFill>
                <a:latin typeface="微软雅黑" panose="020B0503020204020204" pitchFamily="34" charset="-122"/>
                <a:ea typeface="微软雅黑" panose="020B0503020204020204" pitchFamily="34" charset="-122"/>
              </a:rPr>
              <a:t>3</a:t>
            </a:r>
            <a:r>
              <a:rPr lang="zh-CN" altLang="en-US" dirty="0">
                <a:solidFill>
                  <a:srgbClr val="404040"/>
                </a:solidFill>
                <a:latin typeface="微软雅黑" panose="020B0503020204020204" pitchFamily="34" charset="-122"/>
                <a:ea typeface="微软雅黑" panose="020B0503020204020204" pitchFamily="34" charset="-122"/>
              </a:rPr>
              <a:t>）游戏直播观看以外，粉丝经济下的电商行为将拉动</a:t>
            </a:r>
            <a:r>
              <a:rPr lang="zh-CN" altLang="en-US" b="1" dirty="0">
                <a:solidFill>
                  <a:srgbClr val="FF0000"/>
                </a:solidFill>
                <a:latin typeface="微软雅黑" panose="020B0503020204020204" pitchFamily="34" charset="-122"/>
                <a:ea typeface="微软雅黑" panose="020B0503020204020204" pitchFamily="34" charset="-122"/>
              </a:rPr>
              <a:t>百亿级别</a:t>
            </a:r>
            <a:r>
              <a:rPr lang="zh-CN" altLang="en-US" dirty="0">
                <a:solidFill>
                  <a:srgbClr val="404040"/>
                </a:solidFill>
                <a:latin typeface="微软雅黑" panose="020B0503020204020204" pitchFamily="34" charset="-122"/>
                <a:ea typeface="微软雅黑" panose="020B0503020204020204" pitchFamily="34" charset="-122"/>
              </a:rPr>
              <a:t>的市场规模。 </a:t>
            </a:r>
            <a:endParaRPr lang="zh-CN" altLang="en-US" dirty="0"/>
          </a:p>
        </p:txBody>
      </p:sp>
      <p:sp>
        <p:nvSpPr>
          <p:cNvPr id="8" name="矩形 7"/>
          <p:cNvSpPr/>
          <p:nvPr/>
        </p:nvSpPr>
        <p:spPr>
          <a:xfrm>
            <a:off x="2960450" y="4438950"/>
            <a:ext cx="8002621" cy="1754326"/>
          </a:xfrm>
          <a:prstGeom prst="rect">
            <a:avLst/>
          </a:prstGeom>
        </p:spPr>
        <p:txBody>
          <a:bodyPr wrap="square">
            <a:spAutoFit/>
          </a:bodyPr>
          <a:lstStyle/>
          <a:p>
            <a:r>
              <a:rPr lang="en-US" altLang="zh-CN" dirty="0" smtClean="0">
                <a:solidFill>
                  <a:srgbClr val="404040"/>
                </a:solidFill>
                <a:latin typeface="Arial" panose="020B0604020202020204" pitchFamily="34" charset="0"/>
              </a:rPr>
              <a:t>1</a:t>
            </a:r>
            <a:r>
              <a:rPr lang="zh-CN" altLang="en-US" dirty="0">
                <a:solidFill>
                  <a:srgbClr val="404040"/>
                </a:solidFill>
                <a:latin typeface="微软雅黑" panose="020B0503020204020204" pitchFamily="34" charset="-122"/>
                <a:ea typeface="微软雅黑" panose="020B0503020204020204" pitchFamily="34" charset="-122"/>
              </a:rPr>
              <a:t>）类似其他体育比赛，电竞比赛也将会产生多种多样的竞猜需求，未来也许可以将电竞比赛包装成为体育彩票这样的形式，而</a:t>
            </a:r>
            <a:r>
              <a:rPr lang="zh-CN" altLang="en-US" b="1" dirty="0">
                <a:solidFill>
                  <a:srgbClr val="FF0000"/>
                </a:solidFill>
                <a:latin typeface="微软雅黑" panose="020B0503020204020204" pitchFamily="34" charset="-122"/>
                <a:ea typeface="微软雅黑" panose="020B0503020204020204" pitchFamily="34" charset="-122"/>
              </a:rPr>
              <a:t>游戏直播平台将会成为主要的投注渠道</a:t>
            </a:r>
            <a:r>
              <a:rPr lang="zh-CN" altLang="en-US" dirty="0">
                <a:solidFill>
                  <a:srgbClr val="404040"/>
                </a:solidFill>
                <a:latin typeface="微软雅黑" panose="020B0503020204020204" pitchFamily="34" charset="-122"/>
                <a:ea typeface="微软雅黑" panose="020B0503020204020204" pitchFamily="34" charset="-122"/>
              </a:rPr>
              <a:t>。 </a:t>
            </a:r>
          </a:p>
          <a:p>
            <a:r>
              <a:rPr lang="en-US" altLang="zh-CN" dirty="0">
                <a:solidFill>
                  <a:srgbClr val="404040"/>
                </a:solidFill>
                <a:latin typeface="Arial" panose="020B0604020202020204" pitchFamily="34" charset="0"/>
                <a:ea typeface="微软雅黑" panose="020B0503020204020204" pitchFamily="34" charset="-122"/>
              </a:rPr>
              <a:t>2</a:t>
            </a:r>
            <a:r>
              <a:rPr lang="zh-CN" altLang="en-US" dirty="0">
                <a:solidFill>
                  <a:srgbClr val="404040"/>
                </a:solidFill>
                <a:latin typeface="微软雅黑" panose="020B0503020204020204" pitchFamily="34" charset="-122"/>
                <a:ea typeface="微软雅黑" panose="020B0503020204020204" pitchFamily="34" charset="-122"/>
              </a:rPr>
              <a:t>）于此同时，将会产生一些新的问题，比如</a:t>
            </a:r>
            <a:r>
              <a:rPr lang="zh-CN" altLang="en-US" b="1" dirty="0">
                <a:solidFill>
                  <a:srgbClr val="FF0000"/>
                </a:solidFill>
                <a:latin typeface="微软雅黑" panose="020B0503020204020204" pitchFamily="34" charset="-122"/>
                <a:ea typeface="微软雅黑" panose="020B0503020204020204" pitchFamily="34" charset="-122"/>
              </a:rPr>
              <a:t>电竞选手</a:t>
            </a:r>
            <a:r>
              <a:rPr lang="en-US" altLang="zh-CN" b="1" dirty="0">
                <a:solidFill>
                  <a:srgbClr val="FF0000"/>
                </a:solidFill>
                <a:latin typeface="Arial" panose="020B0604020202020204" pitchFamily="34" charset="0"/>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战队的诚信问题</a:t>
            </a:r>
            <a:r>
              <a:rPr lang="zh-CN" altLang="en-US" dirty="0">
                <a:solidFill>
                  <a:srgbClr val="404040"/>
                </a:solidFill>
                <a:latin typeface="微软雅黑" panose="020B0503020204020204" pitchFamily="34" charset="-122"/>
                <a:ea typeface="微软雅黑" panose="020B0503020204020204" pitchFamily="34" charset="-122"/>
              </a:rPr>
              <a:t>，毕竟依照现阶段职业选手的工资水平而言，假球等带来的灰色收入可能非常具有吸引力。 </a:t>
            </a:r>
            <a:endParaRPr lang="zh-CN" altLang="en-US" dirty="0"/>
          </a:p>
        </p:txBody>
      </p:sp>
    </p:spTree>
    <p:extLst>
      <p:ext uri="{BB962C8B-B14F-4D97-AF65-F5344CB8AC3E}">
        <p14:creationId xmlns:p14="http://schemas.microsoft.com/office/powerpoint/2010/main" val="1170553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互联网直播未来趋势</a:t>
            </a:r>
            <a:endParaRPr lang="zh-CN" altLang="en-US" dirty="0"/>
          </a:p>
        </p:txBody>
      </p:sp>
      <p:sp>
        <p:nvSpPr>
          <p:cNvPr id="4" name="矩形 3"/>
          <p:cNvSpPr/>
          <p:nvPr/>
        </p:nvSpPr>
        <p:spPr>
          <a:xfrm>
            <a:off x="811718" y="1332688"/>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latin typeface="微软雅黑" panose="020B0503020204020204" pitchFamily="34" charset="-122"/>
                <a:ea typeface="微软雅黑" panose="020B0503020204020204" pitchFamily="34" charset="-122"/>
              </a:rPr>
              <a:t>直播</a:t>
            </a:r>
            <a:endParaRPr lang="zh-CN" altLang="en-US" sz="4800" b="1" dirty="0">
              <a:latin typeface="微软雅黑" panose="020B0503020204020204" pitchFamily="34" charset="-122"/>
              <a:ea typeface="微软雅黑" panose="020B0503020204020204" pitchFamily="34" charset="-122"/>
            </a:endParaRPr>
          </a:p>
        </p:txBody>
      </p:sp>
      <p:sp>
        <p:nvSpPr>
          <p:cNvPr id="5" name="矩形 4"/>
          <p:cNvSpPr/>
          <p:nvPr/>
        </p:nvSpPr>
        <p:spPr>
          <a:xfrm>
            <a:off x="811718" y="4588212"/>
            <a:ext cx="1780162" cy="1605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微软雅黑" panose="020B0503020204020204" pitchFamily="34" charset="-122"/>
                <a:ea typeface="微软雅黑" panose="020B0503020204020204" pitchFamily="34" charset="-122"/>
              </a:rPr>
              <a:t>VR</a:t>
            </a:r>
            <a:endParaRPr lang="zh-CN" altLang="en-US" sz="4800" b="1" dirty="0">
              <a:latin typeface="微软雅黑" panose="020B0503020204020204" pitchFamily="34" charset="-122"/>
              <a:ea typeface="微软雅黑" panose="020B0503020204020204" pitchFamily="34" charset="-122"/>
            </a:endParaRPr>
          </a:p>
        </p:txBody>
      </p:sp>
      <p:sp>
        <p:nvSpPr>
          <p:cNvPr id="6" name="十字形 5"/>
          <p:cNvSpPr/>
          <p:nvPr/>
        </p:nvSpPr>
        <p:spPr>
          <a:xfrm>
            <a:off x="1259190" y="3408288"/>
            <a:ext cx="885217" cy="836578"/>
          </a:xfrm>
          <a:prstGeom prst="plus">
            <a:avLst>
              <a:gd name="adj" fmla="val 308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5071219" y="2125046"/>
            <a:ext cx="2983284" cy="3129319"/>
          </a:xfrm>
          <a:custGeom>
            <a:avLst/>
            <a:gdLst>
              <a:gd name="T0" fmla="*/ 1052180 w 1822450"/>
              <a:gd name="T1" fmla="*/ 1891814 h 1912938"/>
              <a:gd name="T2" fmla="*/ 834486 w 1822450"/>
              <a:gd name="T3" fmla="*/ 1843067 h 1912938"/>
              <a:gd name="T4" fmla="*/ 702457 w 1822450"/>
              <a:gd name="T5" fmla="*/ 1904601 h 1912938"/>
              <a:gd name="T6" fmla="*/ 1654740 w 1822450"/>
              <a:gd name="T7" fmla="*/ 1644404 h 1912938"/>
              <a:gd name="T8" fmla="*/ 1553494 w 1822450"/>
              <a:gd name="T9" fmla="*/ 1640423 h 1912938"/>
              <a:gd name="T10" fmla="*/ 1385313 w 1822450"/>
              <a:gd name="T11" fmla="*/ 1639229 h 1912938"/>
              <a:gd name="T12" fmla="*/ 1338497 w 1822450"/>
              <a:gd name="T13" fmla="*/ 1607788 h 1912938"/>
              <a:gd name="T14" fmla="*/ 436229 w 1822450"/>
              <a:gd name="T15" fmla="*/ 1649976 h 1912938"/>
              <a:gd name="T16" fmla="*/ 265376 w 1822450"/>
              <a:gd name="T17" fmla="*/ 1639229 h 1912938"/>
              <a:gd name="T18" fmla="*/ 148309 w 1822450"/>
              <a:gd name="T19" fmla="*/ 1649577 h 1912938"/>
              <a:gd name="T20" fmla="*/ 624432 w 1822450"/>
              <a:gd name="T21" fmla="*/ 1289910 h 1912938"/>
              <a:gd name="T22" fmla="*/ 583933 w 1822450"/>
              <a:gd name="T23" fmla="*/ 1302672 h 1912938"/>
              <a:gd name="T24" fmla="*/ 1245239 w 1822450"/>
              <a:gd name="T25" fmla="*/ 1301091 h 1912938"/>
              <a:gd name="T26" fmla="*/ 1203152 w 1822450"/>
              <a:gd name="T27" fmla="*/ 1281551 h 1912938"/>
              <a:gd name="T28" fmla="*/ 110393 w 1822450"/>
              <a:gd name="T29" fmla="*/ 1147347 h 1912938"/>
              <a:gd name="T30" fmla="*/ 86508 w 1822450"/>
              <a:gd name="T31" fmla="*/ 1182918 h 1912938"/>
              <a:gd name="T32" fmla="*/ 1760008 w 1822450"/>
              <a:gd name="T33" fmla="*/ 1169884 h 1912938"/>
              <a:gd name="T34" fmla="*/ 1709636 w 1822450"/>
              <a:gd name="T35" fmla="*/ 1166651 h 1912938"/>
              <a:gd name="T36" fmla="*/ 366123 w 1822450"/>
              <a:gd name="T37" fmla="*/ 583339 h 1912938"/>
              <a:gd name="T38" fmla="*/ 468306 w 1822450"/>
              <a:gd name="T39" fmla="*/ 1328065 h 1912938"/>
              <a:gd name="T40" fmla="*/ 96264 w 1822450"/>
              <a:gd name="T41" fmla="*/ 768237 h 1912938"/>
              <a:gd name="T42" fmla="*/ 1183 w 1822450"/>
              <a:gd name="T43" fmla="*/ 654059 h 1912938"/>
              <a:gd name="T44" fmla="*/ 1654601 w 1822450"/>
              <a:gd name="T45" fmla="*/ 539486 h 1912938"/>
              <a:gd name="T46" fmla="*/ 1777799 w 1822450"/>
              <a:gd name="T47" fmla="*/ 1076207 h 1912938"/>
              <a:gd name="T48" fmla="*/ 1669211 w 1822450"/>
              <a:gd name="T49" fmla="*/ 1082926 h 1912938"/>
              <a:gd name="T50" fmla="*/ 1379381 w 1822450"/>
              <a:gd name="T51" fmla="*/ 1258406 h 1912938"/>
              <a:gd name="T52" fmla="*/ 1596951 w 1822450"/>
              <a:gd name="T53" fmla="*/ 534744 h 1912938"/>
              <a:gd name="T54" fmla="*/ 1341509 w 1822450"/>
              <a:gd name="T55" fmla="*/ 631970 h 1912938"/>
              <a:gd name="T56" fmla="*/ 1211058 w 1822450"/>
              <a:gd name="T57" fmla="*/ 878592 h 1912938"/>
              <a:gd name="T58" fmla="*/ 913390 w 1822450"/>
              <a:gd name="T59" fmla="*/ 1388436 h 1912938"/>
              <a:gd name="T60" fmla="*/ 620862 w 1822450"/>
              <a:gd name="T61" fmla="*/ 1012575 h 1912938"/>
              <a:gd name="T62" fmla="*/ 490410 w 1822450"/>
              <a:gd name="T63" fmla="*/ 658450 h 1912938"/>
              <a:gd name="T64" fmla="*/ 791239 w 1822450"/>
              <a:gd name="T65" fmla="*/ 477436 h 1912938"/>
              <a:gd name="T66" fmla="*/ 930565 w 1822450"/>
              <a:gd name="T67" fmla="*/ 340686 h 1912938"/>
              <a:gd name="T68" fmla="*/ 1525019 w 1822450"/>
              <a:gd name="T69" fmla="*/ 348987 h 1912938"/>
              <a:gd name="T70" fmla="*/ 1543211 w 1822450"/>
              <a:gd name="T71" fmla="*/ 320925 h 1912938"/>
              <a:gd name="T72" fmla="*/ 361253 w 1822450"/>
              <a:gd name="T73" fmla="*/ 309859 h 1912938"/>
              <a:gd name="T74" fmla="*/ 388900 w 1822450"/>
              <a:gd name="T75" fmla="*/ 340686 h 1912938"/>
              <a:gd name="T76" fmla="*/ 1589483 w 1822450"/>
              <a:gd name="T77" fmla="*/ 183386 h 1912938"/>
              <a:gd name="T78" fmla="*/ 1537279 w 1822450"/>
              <a:gd name="T79" fmla="*/ 257688 h 1912938"/>
              <a:gd name="T80" fmla="*/ 1630219 w 1822450"/>
              <a:gd name="T81" fmla="*/ 376257 h 1912938"/>
              <a:gd name="T82" fmla="*/ 1556658 w 1822450"/>
              <a:gd name="T83" fmla="*/ 503916 h 1912938"/>
              <a:gd name="T84" fmla="*/ 1370381 w 1822450"/>
              <a:gd name="T85" fmla="*/ 446213 h 1912938"/>
              <a:gd name="T86" fmla="*/ 1339928 w 1822450"/>
              <a:gd name="T87" fmla="*/ 311439 h 1912938"/>
              <a:gd name="T88" fmla="*/ 1371963 w 1822450"/>
              <a:gd name="T89" fmla="*/ 194056 h 1912938"/>
              <a:gd name="T90" fmla="*/ 478954 w 1822450"/>
              <a:gd name="T91" fmla="*/ 223304 h 1912938"/>
              <a:gd name="T92" fmla="*/ 457626 w 1822450"/>
              <a:gd name="T93" fmla="*/ 275474 h 1912938"/>
              <a:gd name="T94" fmla="*/ 476585 w 1822450"/>
              <a:gd name="T95" fmla="*/ 405900 h 1912938"/>
              <a:gd name="T96" fmla="*/ 374682 w 1822450"/>
              <a:gd name="T97" fmla="*/ 531187 h 1912938"/>
              <a:gd name="T98" fmla="*/ 206423 w 1822450"/>
              <a:gd name="T99" fmla="*/ 401156 h 1912938"/>
              <a:gd name="T100" fmla="*/ 203659 w 1822450"/>
              <a:gd name="T101" fmla="*/ 280612 h 1912938"/>
              <a:gd name="T102" fmla="*/ 318991 w 1822450"/>
              <a:gd name="T103" fmla="*/ 160462 h 1912938"/>
              <a:gd name="T104" fmla="*/ 951483 w 1822450"/>
              <a:gd name="T105" fmla="*/ 193267 h 1912938"/>
              <a:gd name="T106" fmla="*/ 978320 w 1822450"/>
              <a:gd name="T107" fmla="*/ 240299 h 1912938"/>
              <a:gd name="T108" fmla="*/ 1028839 w 1822450"/>
              <a:gd name="T109" fmla="*/ 19762 h 1912938"/>
              <a:gd name="T110" fmla="*/ 985031 w 1822450"/>
              <a:gd name="T111" fmla="*/ 122916 h 1912938"/>
              <a:gd name="T112" fmla="*/ 1097906 w 1822450"/>
              <a:gd name="T113" fmla="*/ 194847 h 1912938"/>
              <a:gd name="T114" fmla="*/ 1067122 w 1822450"/>
              <a:gd name="T115" fmla="*/ 354520 h 1912938"/>
              <a:gd name="T116" fmla="*/ 893862 w 1822450"/>
              <a:gd name="T117" fmla="*/ 476646 h 1912938"/>
              <a:gd name="T118" fmla="*/ 745465 w 1822450"/>
              <a:gd name="T119" fmla="*/ 315392 h 1912938"/>
              <a:gd name="T120" fmla="*/ 746649 w 1822450"/>
              <a:gd name="T121" fmla="*/ 154929 h 1912938"/>
              <a:gd name="T122" fmla="*/ 892678 w 1822450"/>
              <a:gd name="T123" fmla="*/ 3162 h 19129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2450" h="1912938">
                <a:moveTo>
                  <a:pt x="987425" y="1839913"/>
                </a:moveTo>
                <a:lnTo>
                  <a:pt x="1085699" y="1839913"/>
                </a:lnTo>
                <a:lnTo>
                  <a:pt x="1094850" y="1845932"/>
                </a:lnTo>
                <a:lnTo>
                  <a:pt x="1104399" y="1852753"/>
                </a:lnTo>
                <a:lnTo>
                  <a:pt x="1115141" y="1860778"/>
                </a:lnTo>
                <a:lnTo>
                  <a:pt x="1126282" y="1870407"/>
                </a:lnTo>
                <a:lnTo>
                  <a:pt x="1131454" y="1874821"/>
                </a:lnTo>
                <a:lnTo>
                  <a:pt x="1135831" y="1879636"/>
                </a:lnTo>
                <a:lnTo>
                  <a:pt x="1139809" y="1884450"/>
                </a:lnTo>
                <a:lnTo>
                  <a:pt x="1142594" y="1888864"/>
                </a:lnTo>
                <a:lnTo>
                  <a:pt x="1144982" y="1893679"/>
                </a:lnTo>
                <a:lnTo>
                  <a:pt x="1145777" y="1895685"/>
                </a:lnTo>
                <a:lnTo>
                  <a:pt x="1146175" y="1897691"/>
                </a:lnTo>
                <a:lnTo>
                  <a:pt x="1145777" y="1900500"/>
                </a:lnTo>
                <a:lnTo>
                  <a:pt x="1144982" y="1902907"/>
                </a:lnTo>
                <a:lnTo>
                  <a:pt x="1142992" y="1905315"/>
                </a:lnTo>
                <a:lnTo>
                  <a:pt x="1140605" y="1907321"/>
                </a:lnTo>
                <a:lnTo>
                  <a:pt x="1137422" y="1908926"/>
                </a:lnTo>
                <a:lnTo>
                  <a:pt x="1133046" y="1910531"/>
                </a:lnTo>
                <a:lnTo>
                  <a:pt x="1127475" y="1911735"/>
                </a:lnTo>
                <a:lnTo>
                  <a:pt x="1120712" y="1912537"/>
                </a:lnTo>
                <a:lnTo>
                  <a:pt x="1112754" y="1912938"/>
                </a:lnTo>
                <a:lnTo>
                  <a:pt x="1105195" y="1912938"/>
                </a:lnTo>
                <a:lnTo>
                  <a:pt x="1098033" y="1912537"/>
                </a:lnTo>
                <a:lnTo>
                  <a:pt x="1091269" y="1911735"/>
                </a:lnTo>
                <a:lnTo>
                  <a:pt x="1084903" y="1910130"/>
                </a:lnTo>
                <a:lnTo>
                  <a:pt x="1078537" y="1908525"/>
                </a:lnTo>
                <a:lnTo>
                  <a:pt x="1072569" y="1906920"/>
                </a:lnTo>
                <a:lnTo>
                  <a:pt x="1066601" y="1904914"/>
                </a:lnTo>
                <a:lnTo>
                  <a:pt x="1061031" y="1902105"/>
                </a:lnTo>
                <a:lnTo>
                  <a:pt x="1055859" y="1899697"/>
                </a:lnTo>
                <a:lnTo>
                  <a:pt x="1045514" y="1893679"/>
                </a:lnTo>
                <a:lnTo>
                  <a:pt x="1035965" y="1887259"/>
                </a:lnTo>
                <a:lnTo>
                  <a:pt x="1026416" y="1880438"/>
                </a:lnTo>
                <a:lnTo>
                  <a:pt x="1022438" y="1878031"/>
                </a:lnTo>
                <a:lnTo>
                  <a:pt x="1019255" y="1876827"/>
                </a:lnTo>
                <a:lnTo>
                  <a:pt x="1018459" y="1876827"/>
                </a:lnTo>
                <a:lnTo>
                  <a:pt x="1017663" y="1876827"/>
                </a:lnTo>
                <a:lnTo>
                  <a:pt x="1016470" y="1877629"/>
                </a:lnTo>
                <a:lnTo>
                  <a:pt x="1015674" y="1878833"/>
                </a:lnTo>
                <a:lnTo>
                  <a:pt x="1015276" y="1880037"/>
                </a:lnTo>
                <a:lnTo>
                  <a:pt x="1014083" y="1880839"/>
                </a:lnTo>
                <a:lnTo>
                  <a:pt x="1013685" y="1881241"/>
                </a:lnTo>
                <a:lnTo>
                  <a:pt x="1012889" y="1881241"/>
                </a:lnTo>
                <a:lnTo>
                  <a:pt x="1002146" y="1880839"/>
                </a:lnTo>
                <a:lnTo>
                  <a:pt x="995781" y="1880438"/>
                </a:lnTo>
                <a:lnTo>
                  <a:pt x="993393" y="1880037"/>
                </a:lnTo>
                <a:lnTo>
                  <a:pt x="991802" y="1879234"/>
                </a:lnTo>
                <a:lnTo>
                  <a:pt x="989812" y="1870006"/>
                </a:lnTo>
                <a:lnTo>
                  <a:pt x="988619" y="1861580"/>
                </a:lnTo>
                <a:lnTo>
                  <a:pt x="988221" y="1855160"/>
                </a:lnTo>
                <a:lnTo>
                  <a:pt x="988221" y="1850747"/>
                </a:lnTo>
                <a:lnTo>
                  <a:pt x="988221" y="1847136"/>
                </a:lnTo>
                <a:lnTo>
                  <a:pt x="988619" y="1844728"/>
                </a:lnTo>
                <a:lnTo>
                  <a:pt x="989017" y="1843123"/>
                </a:lnTo>
                <a:lnTo>
                  <a:pt x="987425" y="1839913"/>
                </a:lnTo>
                <a:close/>
                <a:moveTo>
                  <a:pt x="739926" y="1839913"/>
                </a:moveTo>
                <a:lnTo>
                  <a:pt x="838200" y="1839913"/>
                </a:lnTo>
                <a:lnTo>
                  <a:pt x="836608" y="1843123"/>
                </a:lnTo>
                <a:lnTo>
                  <a:pt x="837006" y="1844728"/>
                </a:lnTo>
                <a:lnTo>
                  <a:pt x="837404" y="1847136"/>
                </a:lnTo>
                <a:lnTo>
                  <a:pt x="837404" y="1850747"/>
                </a:lnTo>
                <a:lnTo>
                  <a:pt x="837404" y="1855160"/>
                </a:lnTo>
                <a:lnTo>
                  <a:pt x="837006" y="1861580"/>
                </a:lnTo>
                <a:lnTo>
                  <a:pt x="835813" y="1870006"/>
                </a:lnTo>
                <a:lnTo>
                  <a:pt x="833823" y="1879234"/>
                </a:lnTo>
                <a:lnTo>
                  <a:pt x="831834" y="1880037"/>
                </a:lnTo>
                <a:lnTo>
                  <a:pt x="829447" y="1880438"/>
                </a:lnTo>
                <a:lnTo>
                  <a:pt x="823479" y="1880839"/>
                </a:lnTo>
                <a:lnTo>
                  <a:pt x="812338" y="1881241"/>
                </a:lnTo>
                <a:lnTo>
                  <a:pt x="811542" y="1881241"/>
                </a:lnTo>
                <a:lnTo>
                  <a:pt x="810747" y="1880839"/>
                </a:lnTo>
                <a:lnTo>
                  <a:pt x="810349" y="1880037"/>
                </a:lnTo>
                <a:lnTo>
                  <a:pt x="809553" y="1878833"/>
                </a:lnTo>
                <a:lnTo>
                  <a:pt x="809155" y="1877629"/>
                </a:lnTo>
                <a:lnTo>
                  <a:pt x="807962" y="1876827"/>
                </a:lnTo>
                <a:lnTo>
                  <a:pt x="807166" y="1876827"/>
                </a:lnTo>
                <a:lnTo>
                  <a:pt x="806370" y="1876827"/>
                </a:lnTo>
                <a:lnTo>
                  <a:pt x="803187" y="1878031"/>
                </a:lnTo>
                <a:lnTo>
                  <a:pt x="799209" y="1880438"/>
                </a:lnTo>
                <a:lnTo>
                  <a:pt x="789660" y="1887259"/>
                </a:lnTo>
                <a:lnTo>
                  <a:pt x="780111" y="1893679"/>
                </a:lnTo>
                <a:lnTo>
                  <a:pt x="769368" y="1899697"/>
                </a:lnTo>
                <a:lnTo>
                  <a:pt x="764594" y="1902105"/>
                </a:lnTo>
                <a:lnTo>
                  <a:pt x="758626" y="1904914"/>
                </a:lnTo>
                <a:lnTo>
                  <a:pt x="753056" y="1906920"/>
                </a:lnTo>
                <a:lnTo>
                  <a:pt x="747088" y="1908525"/>
                </a:lnTo>
                <a:lnTo>
                  <a:pt x="740722" y="1910130"/>
                </a:lnTo>
                <a:lnTo>
                  <a:pt x="733958" y="1911735"/>
                </a:lnTo>
                <a:lnTo>
                  <a:pt x="727194" y="1912537"/>
                </a:lnTo>
                <a:lnTo>
                  <a:pt x="720032" y="1912938"/>
                </a:lnTo>
                <a:lnTo>
                  <a:pt x="712473" y="1912938"/>
                </a:lnTo>
                <a:lnTo>
                  <a:pt x="704913" y="1912537"/>
                </a:lnTo>
                <a:lnTo>
                  <a:pt x="700139" y="1912136"/>
                </a:lnTo>
                <a:lnTo>
                  <a:pt x="695365" y="1911333"/>
                </a:lnTo>
                <a:lnTo>
                  <a:pt x="691386" y="1909728"/>
                </a:lnTo>
                <a:lnTo>
                  <a:pt x="687805" y="1908926"/>
                </a:lnTo>
                <a:lnTo>
                  <a:pt x="685020" y="1907321"/>
                </a:lnTo>
                <a:lnTo>
                  <a:pt x="683031" y="1905716"/>
                </a:lnTo>
                <a:lnTo>
                  <a:pt x="681041" y="1903710"/>
                </a:lnTo>
                <a:lnTo>
                  <a:pt x="680245" y="1902105"/>
                </a:lnTo>
                <a:lnTo>
                  <a:pt x="679450" y="1900099"/>
                </a:lnTo>
                <a:lnTo>
                  <a:pt x="679450" y="1898093"/>
                </a:lnTo>
                <a:lnTo>
                  <a:pt x="679848" y="1895685"/>
                </a:lnTo>
                <a:lnTo>
                  <a:pt x="680245" y="1893679"/>
                </a:lnTo>
                <a:lnTo>
                  <a:pt x="681439" y="1891673"/>
                </a:lnTo>
                <a:lnTo>
                  <a:pt x="684224" y="1886457"/>
                </a:lnTo>
                <a:lnTo>
                  <a:pt x="687805" y="1881642"/>
                </a:lnTo>
                <a:lnTo>
                  <a:pt x="692182" y="1876827"/>
                </a:lnTo>
                <a:lnTo>
                  <a:pt x="697354" y="1872012"/>
                </a:lnTo>
                <a:lnTo>
                  <a:pt x="702526" y="1866796"/>
                </a:lnTo>
                <a:lnTo>
                  <a:pt x="708494" y="1861981"/>
                </a:lnTo>
                <a:lnTo>
                  <a:pt x="720032" y="1853555"/>
                </a:lnTo>
                <a:lnTo>
                  <a:pt x="729581" y="1846333"/>
                </a:lnTo>
                <a:lnTo>
                  <a:pt x="739926" y="1839913"/>
                </a:lnTo>
                <a:close/>
                <a:moveTo>
                  <a:pt x="1538288" y="1614488"/>
                </a:moveTo>
                <a:lnTo>
                  <a:pt x="1616076" y="1614488"/>
                </a:lnTo>
                <a:lnTo>
                  <a:pt x="1619648" y="1616486"/>
                </a:lnTo>
                <a:lnTo>
                  <a:pt x="1628379" y="1622880"/>
                </a:lnTo>
                <a:lnTo>
                  <a:pt x="1640286" y="1631273"/>
                </a:lnTo>
                <a:lnTo>
                  <a:pt x="1646239" y="1636069"/>
                </a:lnTo>
                <a:lnTo>
                  <a:pt x="1651795" y="1641264"/>
                </a:lnTo>
                <a:lnTo>
                  <a:pt x="1656557" y="1646060"/>
                </a:lnTo>
                <a:lnTo>
                  <a:pt x="1660526" y="1651256"/>
                </a:lnTo>
                <a:lnTo>
                  <a:pt x="1661717" y="1653653"/>
                </a:lnTo>
                <a:lnTo>
                  <a:pt x="1662907" y="1656451"/>
                </a:lnTo>
                <a:lnTo>
                  <a:pt x="1663701" y="1658449"/>
                </a:lnTo>
                <a:lnTo>
                  <a:pt x="1663701" y="1660448"/>
                </a:lnTo>
                <a:lnTo>
                  <a:pt x="1663304" y="1662845"/>
                </a:lnTo>
                <a:lnTo>
                  <a:pt x="1662511" y="1664444"/>
                </a:lnTo>
                <a:lnTo>
                  <a:pt x="1661320" y="1666043"/>
                </a:lnTo>
                <a:lnTo>
                  <a:pt x="1659336" y="1668041"/>
                </a:lnTo>
                <a:lnTo>
                  <a:pt x="1656161" y="1669240"/>
                </a:lnTo>
                <a:lnTo>
                  <a:pt x="1652986" y="1670039"/>
                </a:lnTo>
                <a:lnTo>
                  <a:pt x="1648620" y="1670838"/>
                </a:lnTo>
                <a:lnTo>
                  <a:pt x="1643461" y="1671238"/>
                </a:lnTo>
                <a:lnTo>
                  <a:pt x="1637904" y="1671638"/>
                </a:lnTo>
                <a:lnTo>
                  <a:pt x="1631951" y="1671638"/>
                </a:lnTo>
                <a:lnTo>
                  <a:pt x="1625998" y="1671238"/>
                </a:lnTo>
                <a:lnTo>
                  <a:pt x="1620442" y="1670838"/>
                </a:lnTo>
                <a:lnTo>
                  <a:pt x="1615282" y="1669640"/>
                </a:lnTo>
                <a:lnTo>
                  <a:pt x="1610520" y="1668441"/>
                </a:lnTo>
                <a:lnTo>
                  <a:pt x="1605757" y="1666842"/>
                </a:lnTo>
                <a:lnTo>
                  <a:pt x="1600995" y="1665243"/>
                </a:lnTo>
                <a:lnTo>
                  <a:pt x="1592660" y="1661646"/>
                </a:lnTo>
                <a:lnTo>
                  <a:pt x="1584723" y="1656851"/>
                </a:lnTo>
                <a:lnTo>
                  <a:pt x="1576785" y="1651655"/>
                </a:lnTo>
                <a:lnTo>
                  <a:pt x="1569245" y="1646060"/>
                </a:lnTo>
                <a:lnTo>
                  <a:pt x="1566070" y="1644062"/>
                </a:lnTo>
                <a:lnTo>
                  <a:pt x="1564085" y="1643263"/>
                </a:lnTo>
                <a:lnTo>
                  <a:pt x="1562101" y="1643263"/>
                </a:lnTo>
                <a:lnTo>
                  <a:pt x="1561307" y="1643662"/>
                </a:lnTo>
                <a:lnTo>
                  <a:pt x="1560513" y="1645660"/>
                </a:lnTo>
                <a:lnTo>
                  <a:pt x="1559720" y="1646460"/>
                </a:lnTo>
                <a:lnTo>
                  <a:pt x="1558926" y="1647259"/>
                </a:lnTo>
                <a:lnTo>
                  <a:pt x="1550195" y="1646460"/>
                </a:lnTo>
                <a:lnTo>
                  <a:pt x="1545035" y="1646060"/>
                </a:lnTo>
                <a:lnTo>
                  <a:pt x="1543448" y="1645660"/>
                </a:lnTo>
                <a:lnTo>
                  <a:pt x="1541860" y="1645261"/>
                </a:lnTo>
                <a:lnTo>
                  <a:pt x="1540273" y="1637667"/>
                </a:lnTo>
                <a:lnTo>
                  <a:pt x="1539479" y="1631273"/>
                </a:lnTo>
                <a:lnTo>
                  <a:pt x="1539082" y="1626877"/>
                </a:lnTo>
                <a:lnTo>
                  <a:pt x="1539082" y="1622880"/>
                </a:lnTo>
                <a:lnTo>
                  <a:pt x="1539082" y="1618085"/>
                </a:lnTo>
                <a:lnTo>
                  <a:pt x="1539479" y="1616486"/>
                </a:lnTo>
                <a:lnTo>
                  <a:pt x="1538288" y="1614488"/>
                </a:lnTo>
                <a:close/>
                <a:moveTo>
                  <a:pt x="1343177" y="1614488"/>
                </a:moveTo>
                <a:lnTo>
                  <a:pt x="1420813" y="1614488"/>
                </a:lnTo>
                <a:lnTo>
                  <a:pt x="1419619" y="1616486"/>
                </a:lnTo>
                <a:lnTo>
                  <a:pt x="1420017" y="1618085"/>
                </a:lnTo>
                <a:lnTo>
                  <a:pt x="1420415" y="1622880"/>
                </a:lnTo>
                <a:lnTo>
                  <a:pt x="1420415" y="1626877"/>
                </a:lnTo>
                <a:lnTo>
                  <a:pt x="1420017" y="1631273"/>
                </a:lnTo>
                <a:lnTo>
                  <a:pt x="1419221" y="1637667"/>
                </a:lnTo>
                <a:lnTo>
                  <a:pt x="1417628" y="1645261"/>
                </a:lnTo>
                <a:lnTo>
                  <a:pt x="1416434" y="1645660"/>
                </a:lnTo>
                <a:lnTo>
                  <a:pt x="1414045" y="1646060"/>
                </a:lnTo>
                <a:lnTo>
                  <a:pt x="1409665" y="1646460"/>
                </a:lnTo>
                <a:lnTo>
                  <a:pt x="1400508" y="1647259"/>
                </a:lnTo>
                <a:lnTo>
                  <a:pt x="1399712" y="1646460"/>
                </a:lnTo>
                <a:lnTo>
                  <a:pt x="1398916" y="1645660"/>
                </a:lnTo>
                <a:lnTo>
                  <a:pt x="1398119" y="1643662"/>
                </a:lnTo>
                <a:lnTo>
                  <a:pt x="1397323" y="1643263"/>
                </a:lnTo>
                <a:lnTo>
                  <a:pt x="1395731" y="1643263"/>
                </a:lnTo>
                <a:lnTo>
                  <a:pt x="1393342" y="1644062"/>
                </a:lnTo>
                <a:lnTo>
                  <a:pt x="1390157" y="1646060"/>
                </a:lnTo>
                <a:lnTo>
                  <a:pt x="1382592" y="1651655"/>
                </a:lnTo>
                <a:lnTo>
                  <a:pt x="1375028" y="1656851"/>
                </a:lnTo>
                <a:lnTo>
                  <a:pt x="1366667" y="1661646"/>
                </a:lnTo>
                <a:lnTo>
                  <a:pt x="1357908" y="1665243"/>
                </a:lnTo>
                <a:lnTo>
                  <a:pt x="1353528" y="1666842"/>
                </a:lnTo>
                <a:lnTo>
                  <a:pt x="1348751" y="1668441"/>
                </a:lnTo>
                <a:lnTo>
                  <a:pt x="1343973" y="1669640"/>
                </a:lnTo>
                <a:lnTo>
                  <a:pt x="1338399" y="1670838"/>
                </a:lnTo>
                <a:lnTo>
                  <a:pt x="1333223" y="1671238"/>
                </a:lnTo>
                <a:lnTo>
                  <a:pt x="1327649" y="1671638"/>
                </a:lnTo>
                <a:lnTo>
                  <a:pt x="1321677" y="1671638"/>
                </a:lnTo>
                <a:lnTo>
                  <a:pt x="1315307" y="1671238"/>
                </a:lnTo>
                <a:lnTo>
                  <a:pt x="1310131" y="1670838"/>
                </a:lnTo>
                <a:lnTo>
                  <a:pt x="1306548" y="1670039"/>
                </a:lnTo>
                <a:lnTo>
                  <a:pt x="1302567" y="1669240"/>
                </a:lnTo>
                <a:lnTo>
                  <a:pt x="1300178" y="1668041"/>
                </a:lnTo>
                <a:lnTo>
                  <a:pt x="1297789" y="1666043"/>
                </a:lnTo>
                <a:lnTo>
                  <a:pt x="1296595" y="1664444"/>
                </a:lnTo>
                <a:lnTo>
                  <a:pt x="1295798" y="1662845"/>
                </a:lnTo>
                <a:lnTo>
                  <a:pt x="1295400" y="1660448"/>
                </a:lnTo>
                <a:lnTo>
                  <a:pt x="1295400" y="1658449"/>
                </a:lnTo>
                <a:lnTo>
                  <a:pt x="1296197" y="1656451"/>
                </a:lnTo>
                <a:lnTo>
                  <a:pt x="1296993" y="1653653"/>
                </a:lnTo>
                <a:lnTo>
                  <a:pt x="1298585" y="1651256"/>
                </a:lnTo>
                <a:lnTo>
                  <a:pt x="1302567" y="1646060"/>
                </a:lnTo>
                <a:lnTo>
                  <a:pt x="1307742" y="1641264"/>
                </a:lnTo>
                <a:lnTo>
                  <a:pt x="1312918" y="1636069"/>
                </a:lnTo>
                <a:lnTo>
                  <a:pt x="1318890" y="1631273"/>
                </a:lnTo>
                <a:lnTo>
                  <a:pt x="1330436" y="1622880"/>
                </a:lnTo>
                <a:lnTo>
                  <a:pt x="1339195" y="1616486"/>
                </a:lnTo>
                <a:lnTo>
                  <a:pt x="1343177" y="1614488"/>
                </a:lnTo>
                <a:close/>
                <a:moveTo>
                  <a:pt x="392113" y="1614488"/>
                </a:moveTo>
                <a:lnTo>
                  <a:pt x="469901" y="1614488"/>
                </a:lnTo>
                <a:lnTo>
                  <a:pt x="473472" y="1616486"/>
                </a:lnTo>
                <a:lnTo>
                  <a:pt x="482204" y="1622880"/>
                </a:lnTo>
                <a:lnTo>
                  <a:pt x="493713" y="1631273"/>
                </a:lnTo>
                <a:lnTo>
                  <a:pt x="499269" y="1636069"/>
                </a:lnTo>
                <a:lnTo>
                  <a:pt x="505223" y="1641264"/>
                </a:lnTo>
                <a:lnTo>
                  <a:pt x="509985" y="1646060"/>
                </a:lnTo>
                <a:lnTo>
                  <a:pt x="514351" y="1651256"/>
                </a:lnTo>
                <a:lnTo>
                  <a:pt x="515541" y="1653653"/>
                </a:lnTo>
                <a:lnTo>
                  <a:pt x="516732" y="1656451"/>
                </a:lnTo>
                <a:lnTo>
                  <a:pt x="517129" y="1658449"/>
                </a:lnTo>
                <a:lnTo>
                  <a:pt x="517526" y="1660448"/>
                </a:lnTo>
                <a:lnTo>
                  <a:pt x="517129" y="1662845"/>
                </a:lnTo>
                <a:lnTo>
                  <a:pt x="516335" y="1664444"/>
                </a:lnTo>
                <a:lnTo>
                  <a:pt x="515144" y="1666043"/>
                </a:lnTo>
                <a:lnTo>
                  <a:pt x="512763" y="1668041"/>
                </a:lnTo>
                <a:lnTo>
                  <a:pt x="509985" y="1669240"/>
                </a:lnTo>
                <a:lnTo>
                  <a:pt x="506413" y="1670039"/>
                </a:lnTo>
                <a:lnTo>
                  <a:pt x="502444" y="1670838"/>
                </a:lnTo>
                <a:lnTo>
                  <a:pt x="497285" y="1671238"/>
                </a:lnTo>
                <a:lnTo>
                  <a:pt x="490935" y="1671638"/>
                </a:lnTo>
                <a:lnTo>
                  <a:pt x="484982" y="1671638"/>
                </a:lnTo>
                <a:lnTo>
                  <a:pt x="479426" y="1671238"/>
                </a:lnTo>
                <a:lnTo>
                  <a:pt x="474266" y="1670838"/>
                </a:lnTo>
                <a:lnTo>
                  <a:pt x="469107" y="1669640"/>
                </a:lnTo>
                <a:lnTo>
                  <a:pt x="463947" y="1668441"/>
                </a:lnTo>
                <a:lnTo>
                  <a:pt x="459582" y="1666842"/>
                </a:lnTo>
                <a:lnTo>
                  <a:pt x="454819" y="1665243"/>
                </a:lnTo>
                <a:lnTo>
                  <a:pt x="446088" y="1661646"/>
                </a:lnTo>
                <a:lnTo>
                  <a:pt x="437754" y="1656851"/>
                </a:lnTo>
                <a:lnTo>
                  <a:pt x="430213" y="1651655"/>
                </a:lnTo>
                <a:lnTo>
                  <a:pt x="422672" y="1646060"/>
                </a:lnTo>
                <a:lnTo>
                  <a:pt x="419497" y="1644062"/>
                </a:lnTo>
                <a:lnTo>
                  <a:pt x="417116" y="1643263"/>
                </a:lnTo>
                <a:lnTo>
                  <a:pt x="415925" y="1643263"/>
                </a:lnTo>
                <a:lnTo>
                  <a:pt x="415132" y="1643662"/>
                </a:lnTo>
                <a:lnTo>
                  <a:pt x="413941" y="1645660"/>
                </a:lnTo>
                <a:lnTo>
                  <a:pt x="413544" y="1646460"/>
                </a:lnTo>
                <a:lnTo>
                  <a:pt x="412750" y="1647259"/>
                </a:lnTo>
                <a:lnTo>
                  <a:pt x="403622" y="1646460"/>
                </a:lnTo>
                <a:lnTo>
                  <a:pt x="398860" y="1646060"/>
                </a:lnTo>
                <a:lnTo>
                  <a:pt x="396875" y="1645660"/>
                </a:lnTo>
                <a:lnTo>
                  <a:pt x="395685" y="1645261"/>
                </a:lnTo>
                <a:lnTo>
                  <a:pt x="394097" y="1637667"/>
                </a:lnTo>
                <a:lnTo>
                  <a:pt x="393303" y="1631273"/>
                </a:lnTo>
                <a:lnTo>
                  <a:pt x="392510" y="1626877"/>
                </a:lnTo>
                <a:lnTo>
                  <a:pt x="392510" y="1622880"/>
                </a:lnTo>
                <a:lnTo>
                  <a:pt x="392907" y="1618085"/>
                </a:lnTo>
                <a:lnTo>
                  <a:pt x="393303" y="1616486"/>
                </a:lnTo>
                <a:lnTo>
                  <a:pt x="392113" y="1614488"/>
                </a:lnTo>
                <a:close/>
                <a:moveTo>
                  <a:pt x="195660" y="1614488"/>
                </a:moveTo>
                <a:lnTo>
                  <a:pt x="273051" y="1614488"/>
                </a:lnTo>
                <a:lnTo>
                  <a:pt x="271860" y="1616486"/>
                </a:lnTo>
                <a:lnTo>
                  <a:pt x="272257" y="1618085"/>
                </a:lnTo>
                <a:lnTo>
                  <a:pt x="272654" y="1622880"/>
                </a:lnTo>
                <a:lnTo>
                  <a:pt x="272654" y="1626877"/>
                </a:lnTo>
                <a:lnTo>
                  <a:pt x="271860" y="1631273"/>
                </a:lnTo>
                <a:lnTo>
                  <a:pt x="271066" y="1637667"/>
                </a:lnTo>
                <a:lnTo>
                  <a:pt x="269479" y="1645261"/>
                </a:lnTo>
                <a:lnTo>
                  <a:pt x="267891" y="1645660"/>
                </a:lnTo>
                <a:lnTo>
                  <a:pt x="266304" y="1646060"/>
                </a:lnTo>
                <a:lnTo>
                  <a:pt x="261541" y="1646460"/>
                </a:lnTo>
                <a:lnTo>
                  <a:pt x="252810" y="1647259"/>
                </a:lnTo>
                <a:lnTo>
                  <a:pt x="251619" y="1646460"/>
                </a:lnTo>
                <a:lnTo>
                  <a:pt x="251223" y="1645660"/>
                </a:lnTo>
                <a:lnTo>
                  <a:pt x="250032" y="1643662"/>
                </a:lnTo>
                <a:lnTo>
                  <a:pt x="249238" y="1643263"/>
                </a:lnTo>
                <a:lnTo>
                  <a:pt x="247651" y="1643263"/>
                </a:lnTo>
                <a:lnTo>
                  <a:pt x="245666" y="1644062"/>
                </a:lnTo>
                <a:lnTo>
                  <a:pt x="242491" y="1646060"/>
                </a:lnTo>
                <a:lnTo>
                  <a:pt x="234554" y="1651655"/>
                </a:lnTo>
                <a:lnTo>
                  <a:pt x="227013" y="1656851"/>
                </a:lnTo>
                <a:lnTo>
                  <a:pt x="219076" y="1661646"/>
                </a:lnTo>
                <a:lnTo>
                  <a:pt x="210344" y="1665243"/>
                </a:lnTo>
                <a:lnTo>
                  <a:pt x="205582" y="1666842"/>
                </a:lnTo>
                <a:lnTo>
                  <a:pt x="200819" y="1668441"/>
                </a:lnTo>
                <a:lnTo>
                  <a:pt x="196057" y="1669640"/>
                </a:lnTo>
                <a:lnTo>
                  <a:pt x="190897" y="1670838"/>
                </a:lnTo>
                <a:lnTo>
                  <a:pt x="185341" y="1671238"/>
                </a:lnTo>
                <a:lnTo>
                  <a:pt x="179785" y="1671638"/>
                </a:lnTo>
                <a:lnTo>
                  <a:pt x="173832" y="1671638"/>
                </a:lnTo>
                <a:lnTo>
                  <a:pt x="167482" y="1671238"/>
                </a:lnTo>
                <a:lnTo>
                  <a:pt x="162719" y="1670838"/>
                </a:lnTo>
                <a:lnTo>
                  <a:pt x="158353" y="1670039"/>
                </a:lnTo>
                <a:lnTo>
                  <a:pt x="155178" y="1669240"/>
                </a:lnTo>
                <a:lnTo>
                  <a:pt x="152003" y="1668041"/>
                </a:lnTo>
                <a:lnTo>
                  <a:pt x="150416" y="1666043"/>
                </a:lnTo>
                <a:lnTo>
                  <a:pt x="148828" y="1664444"/>
                </a:lnTo>
                <a:lnTo>
                  <a:pt x="148035" y="1662845"/>
                </a:lnTo>
                <a:lnTo>
                  <a:pt x="147638" y="1660448"/>
                </a:lnTo>
                <a:lnTo>
                  <a:pt x="148035" y="1658449"/>
                </a:lnTo>
                <a:lnTo>
                  <a:pt x="148828" y="1656451"/>
                </a:lnTo>
                <a:lnTo>
                  <a:pt x="149622" y="1653653"/>
                </a:lnTo>
                <a:lnTo>
                  <a:pt x="151210" y="1651256"/>
                </a:lnTo>
                <a:lnTo>
                  <a:pt x="155178" y="1646060"/>
                </a:lnTo>
                <a:lnTo>
                  <a:pt x="159544" y="1641264"/>
                </a:lnTo>
                <a:lnTo>
                  <a:pt x="165497" y="1636069"/>
                </a:lnTo>
                <a:lnTo>
                  <a:pt x="171450" y="1631273"/>
                </a:lnTo>
                <a:lnTo>
                  <a:pt x="182960" y="1622880"/>
                </a:lnTo>
                <a:lnTo>
                  <a:pt x="191691" y="1616486"/>
                </a:lnTo>
                <a:lnTo>
                  <a:pt x="195660" y="1614488"/>
                </a:lnTo>
                <a:close/>
                <a:moveTo>
                  <a:pt x="538163" y="1219200"/>
                </a:moveTo>
                <a:lnTo>
                  <a:pt x="618247" y="1234417"/>
                </a:lnTo>
                <a:lnTo>
                  <a:pt x="620638" y="1235218"/>
                </a:lnTo>
                <a:lnTo>
                  <a:pt x="623427" y="1236419"/>
                </a:lnTo>
                <a:lnTo>
                  <a:pt x="625419" y="1238421"/>
                </a:lnTo>
                <a:lnTo>
                  <a:pt x="627013" y="1241225"/>
                </a:lnTo>
                <a:lnTo>
                  <a:pt x="629404" y="1244428"/>
                </a:lnTo>
                <a:lnTo>
                  <a:pt x="630599" y="1248032"/>
                </a:lnTo>
                <a:lnTo>
                  <a:pt x="632193" y="1252037"/>
                </a:lnTo>
                <a:lnTo>
                  <a:pt x="633388" y="1256442"/>
                </a:lnTo>
                <a:lnTo>
                  <a:pt x="635380" y="1266052"/>
                </a:lnTo>
                <a:lnTo>
                  <a:pt x="637372" y="1276464"/>
                </a:lnTo>
                <a:lnTo>
                  <a:pt x="639364" y="1296487"/>
                </a:lnTo>
                <a:lnTo>
                  <a:pt x="639763" y="1300491"/>
                </a:lnTo>
                <a:lnTo>
                  <a:pt x="639364" y="1303294"/>
                </a:lnTo>
                <a:lnTo>
                  <a:pt x="638567" y="1304896"/>
                </a:lnTo>
                <a:lnTo>
                  <a:pt x="637771" y="1305697"/>
                </a:lnTo>
                <a:lnTo>
                  <a:pt x="636177" y="1305697"/>
                </a:lnTo>
                <a:lnTo>
                  <a:pt x="634185" y="1304496"/>
                </a:lnTo>
                <a:lnTo>
                  <a:pt x="632591" y="1302894"/>
                </a:lnTo>
                <a:lnTo>
                  <a:pt x="630599" y="1300491"/>
                </a:lnTo>
                <a:lnTo>
                  <a:pt x="626615" y="1295285"/>
                </a:lnTo>
                <a:lnTo>
                  <a:pt x="623029" y="1288878"/>
                </a:lnTo>
                <a:lnTo>
                  <a:pt x="620240" y="1282471"/>
                </a:lnTo>
                <a:lnTo>
                  <a:pt x="619841" y="1279668"/>
                </a:lnTo>
                <a:lnTo>
                  <a:pt x="619443" y="1277265"/>
                </a:lnTo>
                <a:lnTo>
                  <a:pt x="619443" y="1275263"/>
                </a:lnTo>
                <a:lnTo>
                  <a:pt x="619044" y="1273261"/>
                </a:lnTo>
                <a:lnTo>
                  <a:pt x="618646" y="1271659"/>
                </a:lnTo>
                <a:lnTo>
                  <a:pt x="617849" y="1270457"/>
                </a:lnTo>
                <a:lnTo>
                  <a:pt x="617052" y="1269657"/>
                </a:lnTo>
                <a:lnTo>
                  <a:pt x="616255" y="1268856"/>
                </a:lnTo>
                <a:lnTo>
                  <a:pt x="615060" y="1268455"/>
                </a:lnTo>
                <a:lnTo>
                  <a:pt x="613865" y="1268455"/>
                </a:lnTo>
                <a:lnTo>
                  <a:pt x="613068" y="1268856"/>
                </a:lnTo>
                <a:lnTo>
                  <a:pt x="612271" y="1269256"/>
                </a:lnTo>
                <a:lnTo>
                  <a:pt x="611076" y="1270457"/>
                </a:lnTo>
                <a:lnTo>
                  <a:pt x="610677" y="1271659"/>
                </a:lnTo>
                <a:lnTo>
                  <a:pt x="609880" y="1273661"/>
                </a:lnTo>
                <a:lnTo>
                  <a:pt x="609482" y="1276064"/>
                </a:lnTo>
                <a:lnTo>
                  <a:pt x="609084" y="1278466"/>
                </a:lnTo>
                <a:lnTo>
                  <a:pt x="609084" y="1281670"/>
                </a:lnTo>
                <a:lnTo>
                  <a:pt x="608287" y="1285675"/>
                </a:lnTo>
                <a:lnTo>
                  <a:pt x="607888" y="1289279"/>
                </a:lnTo>
                <a:lnTo>
                  <a:pt x="607091" y="1292482"/>
                </a:lnTo>
                <a:lnTo>
                  <a:pt x="606295" y="1295686"/>
                </a:lnTo>
                <a:lnTo>
                  <a:pt x="604701" y="1298489"/>
                </a:lnTo>
                <a:lnTo>
                  <a:pt x="603107" y="1300892"/>
                </a:lnTo>
                <a:lnTo>
                  <a:pt x="600716" y="1302894"/>
                </a:lnTo>
                <a:lnTo>
                  <a:pt x="598724" y="1304896"/>
                </a:lnTo>
                <a:lnTo>
                  <a:pt x="594740" y="1306498"/>
                </a:lnTo>
                <a:lnTo>
                  <a:pt x="591154" y="1307699"/>
                </a:lnTo>
                <a:lnTo>
                  <a:pt x="585975" y="1308100"/>
                </a:lnTo>
                <a:lnTo>
                  <a:pt x="580396" y="1308100"/>
                </a:lnTo>
                <a:lnTo>
                  <a:pt x="578404" y="1307699"/>
                </a:lnTo>
                <a:lnTo>
                  <a:pt x="576014" y="1307299"/>
                </a:lnTo>
                <a:lnTo>
                  <a:pt x="571631" y="1305697"/>
                </a:lnTo>
                <a:lnTo>
                  <a:pt x="568045" y="1303294"/>
                </a:lnTo>
                <a:lnTo>
                  <a:pt x="564459" y="1299690"/>
                </a:lnTo>
                <a:lnTo>
                  <a:pt x="560475" y="1295285"/>
                </a:lnTo>
                <a:lnTo>
                  <a:pt x="557287" y="1290079"/>
                </a:lnTo>
                <a:lnTo>
                  <a:pt x="554498" y="1284073"/>
                </a:lnTo>
                <a:lnTo>
                  <a:pt x="551311" y="1277666"/>
                </a:lnTo>
                <a:lnTo>
                  <a:pt x="548920" y="1271258"/>
                </a:lnTo>
                <a:lnTo>
                  <a:pt x="546530" y="1264451"/>
                </a:lnTo>
                <a:lnTo>
                  <a:pt x="543342" y="1251236"/>
                </a:lnTo>
                <a:lnTo>
                  <a:pt x="540952" y="1238822"/>
                </a:lnTo>
                <a:lnTo>
                  <a:pt x="539358" y="1228811"/>
                </a:lnTo>
                <a:lnTo>
                  <a:pt x="538163" y="1219200"/>
                </a:lnTo>
                <a:close/>
                <a:moveTo>
                  <a:pt x="1292225" y="1217613"/>
                </a:moveTo>
                <a:lnTo>
                  <a:pt x="1290632" y="1227624"/>
                </a:lnTo>
                <a:lnTo>
                  <a:pt x="1289436" y="1237635"/>
                </a:lnTo>
                <a:lnTo>
                  <a:pt x="1287046" y="1250049"/>
                </a:lnTo>
                <a:lnTo>
                  <a:pt x="1283061" y="1263665"/>
                </a:lnTo>
                <a:lnTo>
                  <a:pt x="1281069" y="1270472"/>
                </a:lnTo>
                <a:lnTo>
                  <a:pt x="1278679" y="1276879"/>
                </a:lnTo>
                <a:lnTo>
                  <a:pt x="1275491" y="1283287"/>
                </a:lnTo>
                <a:lnTo>
                  <a:pt x="1272702" y="1289293"/>
                </a:lnTo>
                <a:lnTo>
                  <a:pt x="1269116" y="1294099"/>
                </a:lnTo>
                <a:lnTo>
                  <a:pt x="1265530" y="1298504"/>
                </a:lnTo>
                <a:lnTo>
                  <a:pt x="1261546" y="1302108"/>
                </a:lnTo>
                <a:lnTo>
                  <a:pt x="1258359" y="1304110"/>
                </a:lnTo>
                <a:lnTo>
                  <a:pt x="1253976" y="1305712"/>
                </a:lnTo>
                <a:lnTo>
                  <a:pt x="1249593" y="1306513"/>
                </a:lnTo>
                <a:lnTo>
                  <a:pt x="1244015" y="1306513"/>
                </a:lnTo>
                <a:lnTo>
                  <a:pt x="1239632" y="1306112"/>
                </a:lnTo>
                <a:lnTo>
                  <a:pt x="1235250" y="1304911"/>
                </a:lnTo>
                <a:lnTo>
                  <a:pt x="1232062" y="1303309"/>
                </a:lnTo>
                <a:lnTo>
                  <a:pt x="1229273" y="1301707"/>
                </a:lnTo>
                <a:lnTo>
                  <a:pt x="1227281" y="1299305"/>
                </a:lnTo>
                <a:lnTo>
                  <a:pt x="1225687" y="1296902"/>
                </a:lnTo>
                <a:lnTo>
                  <a:pt x="1223695" y="1294099"/>
                </a:lnTo>
                <a:lnTo>
                  <a:pt x="1222898" y="1291296"/>
                </a:lnTo>
                <a:lnTo>
                  <a:pt x="1222101" y="1288092"/>
                </a:lnTo>
                <a:lnTo>
                  <a:pt x="1221703" y="1284088"/>
                </a:lnTo>
                <a:lnTo>
                  <a:pt x="1221304" y="1280083"/>
                </a:lnTo>
                <a:lnTo>
                  <a:pt x="1221304" y="1276879"/>
                </a:lnTo>
                <a:lnTo>
                  <a:pt x="1220906" y="1274477"/>
                </a:lnTo>
                <a:lnTo>
                  <a:pt x="1220508" y="1272074"/>
                </a:lnTo>
                <a:lnTo>
                  <a:pt x="1219711" y="1270072"/>
                </a:lnTo>
                <a:lnTo>
                  <a:pt x="1219312" y="1268870"/>
                </a:lnTo>
                <a:lnTo>
                  <a:pt x="1218117" y="1267669"/>
                </a:lnTo>
                <a:lnTo>
                  <a:pt x="1216922" y="1266868"/>
                </a:lnTo>
                <a:lnTo>
                  <a:pt x="1216125" y="1266468"/>
                </a:lnTo>
                <a:lnTo>
                  <a:pt x="1214930" y="1266468"/>
                </a:lnTo>
                <a:lnTo>
                  <a:pt x="1214133" y="1266868"/>
                </a:lnTo>
                <a:lnTo>
                  <a:pt x="1213336" y="1268070"/>
                </a:lnTo>
                <a:lnTo>
                  <a:pt x="1212539" y="1268870"/>
                </a:lnTo>
                <a:lnTo>
                  <a:pt x="1211742" y="1270072"/>
                </a:lnTo>
                <a:lnTo>
                  <a:pt x="1211344" y="1271674"/>
                </a:lnTo>
                <a:lnTo>
                  <a:pt x="1210945" y="1273275"/>
                </a:lnTo>
                <a:lnTo>
                  <a:pt x="1210945" y="1275678"/>
                </a:lnTo>
                <a:lnTo>
                  <a:pt x="1210945" y="1278081"/>
                </a:lnTo>
                <a:lnTo>
                  <a:pt x="1209750" y="1280483"/>
                </a:lnTo>
                <a:lnTo>
                  <a:pt x="1207359" y="1286891"/>
                </a:lnTo>
                <a:lnTo>
                  <a:pt x="1203773" y="1293298"/>
                </a:lnTo>
                <a:lnTo>
                  <a:pt x="1199789" y="1298904"/>
                </a:lnTo>
                <a:lnTo>
                  <a:pt x="1197797" y="1300906"/>
                </a:lnTo>
                <a:lnTo>
                  <a:pt x="1195805" y="1302909"/>
                </a:lnTo>
                <a:lnTo>
                  <a:pt x="1194211" y="1304110"/>
                </a:lnTo>
                <a:lnTo>
                  <a:pt x="1192617" y="1304110"/>
                </a:lnTo>
                <a:lnTo>
                  <a:pt x="1191821" y="1303710"/>
                </a:lnTo>
                <a:lnTo>
                  <a:pt x="1191024" y="1302108"/>
                </a:lnTo>
                <a:lnTo>
                  <a:pt x="1190625" y="1298904"/>
                </a:lnTo>
                <a:lnTo>
                  <a:pt x="1191024" y="1294900"/>
                </a:lnTo>
                <a:lnTo>
                  <a:pt x="1193016" y="1274877"/>
                </a:lnTo>
                <a:lnTo>
                  <a:pt x="1194610" y="1264465"/>
                </a:lnTo>
                <a:lnTo>
                  <a:pt x="1197000" y="1254855"/>
                </a:lnTo>
                <a:lnTo>
                  <a:pt x="1198195" y="1250450"/>
                </a:lnTo>
                <a:lnTo>
                  <a:pt x="1199789" y="1246045"/>
                </a:lnTo>
                <a:lnTo>
                  <a:pt x="1200984" y="1242841"/>
                </a:lnTo>
                <a:lnTo>
                  <a:pt x="1202977" y="1239237"/>
                </a:lnTo>
                <a:lnTo>
                  <a:pt x="1204969" y="1236834"/>
                </a:lnTo>
                <a:lnTo>
                  <a:pt x="1206961" y="1234832"/>
                </a:lnTo>
                <a:lnTo>
                  <a:pt x="1209352" y="1233631"/>
                </a:lnTo>
                <a:lnTo>
                  <a:pt x="1212141" y="1232429"/>
                </a:lnTo>
                <a:lnTo>
                  <a:pt x="1292225" y="1217613"/>
                </a:lnTo>
                <a:close/>
                <a:moveTo>
                  <a:pt x="36513" y="1122363"/>
                </a:moveTo>
                <a:lnTo>
                  <a:pt x="98598" y="1134269"/>
                </a:lnTo>
                <a:lnTo>
                  <a:pt x="100956" y="1135063"/>
                </a:lnTo>
                <a:lnTo>
                  <a:pt x="102921" y="1135857"/>
                </a:lnTo>
                <a:lnTo>
                  <a:pt x="104492" y="1137444"/>
                </a:lnTo>
                <a:lnTo>
                  <a:pt x="105671" y="1139825"/>
                </a:lnTo>
                <a:lnTo>
                  <a:pt x="107636" y="1142207"/>
                </a:lnTo>
                <a:lnTo>
                  <a:pt x="108815" y="1145382"/>
                </a:lnTo>
                <a:lnTo>
                  <a:pt x="110779" y="1152128"/>
                </a:lnTo>
                <a:lnTo>
                  <a:pt x="112351" y="1159272"/>
                </a:lnTo>
                <a:lnTo>
                  <a:pt x="113923" y="1167210"/>
                </a:lnTo>
                <a:lnTo>
                  <a:pt x="115495" y="1183085"/>
                </a:lnTo>
                <a:lnTo>
                  <a:pt x="115888" y="1186260"/>
                </a:lnTo>
                <a:lnTo>
                  <a:pt x="115495" y="1188641"/>
                </a:lnTo>
                <a:lnTo>
                  <a:pt x="115102" y="1189832"/>
                </a:lnTo>
                <a:lnTo>
                  <a:pt x="114316" y="1190228"/>
                </a:lnTo>
                <a:lnTo>
                  <a:pt x="112744" y="1190228"/>
                </a:lnTo>
                <a:lnTo>
                  <a:pt x="111565" y="1189435"/>
                </a:lnTo>
                <a:lnTo>
                  <a:pt x="109994" y="1188244"/>
                </a:lnTo>
                <a:lnTo>
                  <a:pt x="108422" y="1186657"/>
                </a:lnTo>
                <a:lnTo>
                  <a:pt x="105278" y="1181894"/>
                </a:lnTo>
                <a:lnTo>
                  <a:pt x="102528" y="1177132"/>
                </a:lnTo>
                <a:lnTo>
                  <a:pt x="100563" y="1172369"/>
                </a:lnTo>
                <a:lnTo>
                  <a:pt x="100170" y="1169988"/>
                </a:lnTo>
                <a:lnTo>
                  <a:pt x="100170" y="1168003"/>
                </a:lnTo>
                <a:lnTo>
                  <a:pt x="99384" y="1164828"/>
                </a:lnTo>
                <a:lnTo>
                  <a:pt x="98598" y="1162447"/>
                </a:lnTo>
                <a:lnTo>
                  <a:pt x="97026" y="1161257"/>
                </a:lnTo>
                <a:lnTo>
                  <a:pt x="96633" y="1161257"/>
                </a:lnTo>
                <a:lnTo>
                  <a:pt x="95848" y="1161257"/>
                </a:lnTo>
                <a:lnTo>
                  <a:pt x="95062" y="1161257"/>
                </a:lnTo>
                <a:lnTo>
                  <a:pt x="94276" y="1161653"/>
                </a:lnTo>
                <a:lnTo>
                  <a:pt x="92704" y="1163638"/>
                </a:lnTo>
                <a:lnTo>
                  <a:pt x="91525" y="1167210"/>
                </a:lnTo>
                <a:lnTo>
                  <a:pt x="91525" y="1171178"/>
                </a:lnTo>
                <a:lnTo>
                  <a:pt x="91132" y="1176338"/>
                </a:lnTo>
                <a:lnTo>
                  <a:pt x="90346" y="1181100"/>
                </a:lnTo>
                <a:lnTo>
                  <a:pt x="89167" y="1184275"/>
                </a:lnTo>
                <a:lnTo>
                  <a:pt x="87989" y="1186260"/>
                </a:lnTo>
                <a:lnTo>
                  <a:pt x="86810" y="1187847"/>
                </a:lnTo>
                <a:lnTo>
                  <a:pt x="85238" y="1189038"/>
                </a:lnTo>
                <a:lnTo>
                  <a:pt x="83666" y="1189832"/>
                </a:lnTo>
                <a:lnTo>
                  <a:pt x="82094" y="1191022"/>
                </a:lnTo>
                <a:lnTo>
                  <a:pt x="80130" y="1191419"/>
                </a:lnTo>
                <a:lnTo>
                  <a:pt x="75414" y="1192213"/>
                </a:lnTo>
                <a:lnTo>
                  <a:pt x="69520" y="1192213"/>
                </a:lnTo>
                <a:lnTo>
                  <a:pt x="67163" y="1191816"/>
                </a:lnTo>
                <a:lnTo>
                  <a:pt x="64412" y="1191022"/>
                </a:lnTo>
                <a:lnTo>
                  <a:pt x="62447" y="1190228"/>
                </a:lnTo>
                <a:lnTo>
                  <a:pt x="60482" y="1188641"/>
                </a:lnTo>
                <a:lnTo>
                  <a:pt x="58125" y="1187053"/>
                </a:lnTo>
                <a:lnTo>
                  <a:pt x="56160" y="1185069"/>
                </a:lnTo>
                <a:lnTo>
                  <a:pt x="53016" y="1180703"/>
                </a:lnTo>
                <a:lnTo>
                  <a:pt x="49873" y="1175147"/>
                </a:lnTo>
                <a:lnTo>
                  <a:pt x="47122" y="1169194"/>
                </a:lnTo>
                <a:lnTo>
                  <a:pt x="44765" y="1162844"/>
                </a:lnTo>
                <a:lnTo>
                  <a:pt x="42800" y="1156494"/>
                </a:lnTo>
                <a:lnTo>
                  <a:pt x="41228" y="1150144"/>
                </a:lnTo>
                <a:lnTo>
                  <a:pt x="40049" y="1143794"/>
                </a:lnTo>
                <a:lnTo>
                  <a:pt x="37692" y="1133475"/>
                </a:lnTo>
                <a:lnTo>
                  <a:pt x="36513" y="1125538"/>
                </a:lnTo>
                <a:lnTo>
                  <a:pt x="36513" y="1122363"/>
                </a:lnTo>
                <a:close/>
                <a:moveTo>
                  <a:pt x="1779588" y="1120775"/>
                </a:moveTo>
                <a:lnTo>
                  <a:pt x="1779588" y="1123616"/>
                </a:lnTo>
                <a:lnTo>
                  <a:pt x="1778404" y="1131734"/>
                </a:lnTo>
                <a:lnTo>
                  <a:pt x="1776824" y="1142693"/>
                </a:lnTo>
                <a:lnTo>
                  <a:pt x="1775244" y="1149188"/>
                </a:lnTo>
                <a:lnTo>
                  <a:pt x="1773665" y="1155682"/>
                </a:lnTo>
                <a:lnTo>
                  <a:pt x="1771690" y="1162176"/>
                </a:lnTo>
                <a:lnTo>
                  <a:pt x="1769321" y="1168671"/>
                </a:lnTo>
                <a:lnTo>
                  <a:pt x="1766162" y="1174759"/>
                </a:lnTo>
                <a:lnTo>
                  <a:pt x="1763397" y="1180442"/>
                </a:lnTo>
                <a:lnTo>
                  <a:pt x="1760238" y="1184907"/>
                </a:lnTo>
                <a:lnTo>
                  <a:pt x="1757869" y="1186530"/>
                </a:lnTo>
                <a:lnTo>
                  <a:pt x="1755894" y="1188560"/>
                </a:lnTo>
                <a:lnTo>
                  <a:pt x="1753920" y="1189777"/>
                </a:lnTo>
                <a:lnTo>
                  <a:pt x="1751550" y="1190995"/>
                </a:lnTo>
                <a:lnTo>
                  <a:pt x="1749181" y="1191807"/>
                </a:lnTo>
                <a:lnTo>
                  <a:pt x="1746812" y="1192213"/>
                </a:lnTo>
                <a:lnTo>
                  <a:pt x="1740888" y="1192213"/>
                </a:lnTo>
                <a:lnTo>
                  <a:pt x="1736149" y="1191401"/>
                </a:lnTo>
                <a:lnTo>
                  <a:pt x="1734175" y="1190589"/>
                </a:lnTo>
                <a:lnTo>
                  <a:pt x="1732200" y="1189777"/>
                </a:lnTo>
                <a:lnTo>
                  <a:pt x="1730621" y="1188966"/>
                </a:lnTo>
                <a:lnTo>
                  <a:pt x="1729436" y="1187748"/>
                </a:lnTo>
                <a:lnTo>
                  <a:pt x="1728251" y="1185718"/>
                </a:lnTo>
                <a:lnTo>
                  <a:pt x="1727461" y="1184095"/>
                </a:lnTo>
                <a:lnTo>
                  <a:pt x="1725487" y="1180442"/>
                </a:lnTo>
                <a:lnTo>
                  <a:pt x="1724697" y="1175977"/>
                </a:lnTo>
                <a:lnTo>
                  <a:pt x="1724697" y="1170700"/>
                </a:lnTo>
                <a:lnTo>
                  <a:pt x="1724302" y="1166235"/>
                </a:lnTo>
                <a:lnTo>
                  <a:pt x="1723117" y="1162988"/>
                </a:lnTo>
                <a:lnTo>
                  <a:pt x="1721933" y="1160959"/>
                </a:lnTo>
                <a:lnTo>
                  <a:pt x="1721143" y="1160553"/>
                </a:lnTo>
                <a:lnTo>
                  <a:pt x="1720748" y="1160147"/>
                </a:lnTo>
                <a:lnTo>
                  <a:pt x="1719958" y="1160553"/>
                </a:lnTo>
                <a:lnTo>
                  <a:pt x="1718774" y="1160553"/>
                </a:lnTo>
                <a:lnTo>
                  <a:pt x="1717589" y="1161770"/>
                </a:lnTo>
                <a:lnTo>
                  <a:pt x="1716404" y="1164206"/>
                </a:lnTo>
                <a:lnTo>
                  <a:pt x="1716009" y="1167453"/>
                </a:lnTo>
                <a:lnTo>
                  <a:pt x="1716009" y="1169482"/>
                </a:lnTo>
                <a:lnTo>
                  <a:pt x="1715614" y="1171512"/>
                </a:lnTo>
                <a:lnTo>
                  <a:pt x="1713640" y="1176383"/>
                </a:lnTo>
                <a:lnTo>
                  <a:pt x="1710481" y="1181659"/>
                </a:lnTo>
                <a:lnTo>
                  <a:pt x="1707716" y="1186124"/>
                </a:lnTo>
                <a:lnTo>
                  <a:pt x="1706137" y="1188154"/>
                </a:lnTo>
                <a:lnTo>
                  <a:pt x="1704557" y="1189371"/>
                </a:lnTo>
                <a:lnTo>
                  <a:pt x="1702978" y="1190183"/>
                </a:lnTo>
                <a:lnTo>
                  <a:pt x="1702188" y="1190183"/>
                </a:lnTo>
                <a:lnTo>
                  <a:pt x="1701003" y="1189777"/>
                </a:lnTo>
                <a:lnTo>
                  <a:pt x="1700608" y="1188560"/>
                </a:lnTo>
                <a:lnTo>
                  <a:pt x="1700213" y="1185718"/>
                </a:lnTo>
                <a:lnTo>
                  <a:pt x="1700608" y="1182877"/>
                </a:lnTo>
                <a:lnTo>
                  <a:pt x="1702188" y="1166641"/>
                </a:lnTo>
                <a:lnTo>
                  <a:pt x="1703767" y="1158117"/>
                </a:lnTo>
                <a:lnTo>
                  <a:pt x="1704952" y="1150811"/>
                </a:lnTo>
                <a:lnTo>
                  <a:pt x="1707716" y="1143911"/>
                </a:lnTo>
                <a:lnTo>
                  <a:pt x="1708901" y="1141070"/>
                </a:lnTo>
                <a:lnTo>
                  <a:pt x="1710086" y="1138634"/>
                </a:lnTo>
                <a:lnTo>
                  <a:pt x="1711665" y="1136199"/>
                </a:lnTo>
                <a:lnTo>
                  <a:pt x="1713640" y="1134575"/>
                </a:lnTo>
                <a:lnTo>
                  <a:pt x="1715219" y="1133763"/>
                </a:lnTo>
                <a:lnTo>
                  <a:pt x="1717194" y="1132952"/>
                </a:lnTo>
                <a:lnTo>
                  <a:pt x="1779588" y="1120775"/>
                </a:lnTo>
                <a:close/>
                <a:moveTo>
                  <a:pt x="233586" y="538163"/>
                </a:moveTo>
                <a:lnTo>
                  <a:pt x="238336" y="538163"/>
                </a:lnTo>
                <a:lnTo>
                  <a:pt x="300494" y="768264"/>
                </a:lnTo>
                <a:lnTo>
                  <a:pt x="301682" y="758743"/>
                </a:lnTo>
                <a:lnTo>
                  <a:pt x="323061" y="601242"/>
                </a:lnTo>
                <a:lnTo>
                  <a:pt x="317122" y="585770"/>
                </a:lnTo>
                <a:lnTo>
                  <a:pt x="328999" y="565140"/>
                </a:lnTo>
                <a:lnTo>
                  <a:pt x="355921" y="565140"/>
                </a:lnTo>
                <a:lnTo>
                  <a:pt x="367403" y="585770"/>
                </a:lnTo>
                <a:lnTo>
                  <a:pt x="362256" y="604416"/>
                </a:lnTo>
                <a:lnTo>
                  <a:pt x="381259" y="770645"/>
                </a:lnTo>
                <a:lnTo>
                  <a:pt x="394720" y="710739"/>
                </a:lnTo>
                <a:lnTo>
                  <a:pt x="395908" y="741287"/>
                </a:lnTo>
                <a:lnTo>
                  <a:pt x="397096" y="773818"/>
                </a:lnTo>
                <a:lnTo>
                  <a:pt x="401055" y="844039"/>
                </a:lnTo>
                <a:lnTo>
                  <a:pt x="405806" y="918227"/>
                </a:lnTo>
                <a:lnTo>
                  <a:pt x="410952" y="992018"/>
                </a:lnTo>
                <a:lnTo>
                  <a:pt x="416891" y="1061048"/>
                </a:lnTo>
                <a:lnTo>
                  <a:pt x="423226" y="1122541"/>
                </a:lnTo>
                <a:lnTo>
                  <a:pt x="426393" y="1148725"/>
                </a:lnTo>
                <a:lnTo>
                  <a:pt x="428768" y="1171338"/>
                </a:lnTo>
                <a:lnTo>
                  <a:pt x="431936" y="1190381"/>
                </a:lnTo>
                <a:lnTo>
                  <a:pt x="434311" y="1204663"/>
                </a:lnTo>
                <a:lnTo>
                  <a:pt x="435499" y="1210218"/>
                </a:lnTo>
                <a:lnTo>
                  <a:pt x="436687" y="1215375"/>
                </a:lnTo>
                <a:lnTo>
                  <a:pt x="439062" y="1220532"/>
                </a:lnTo>
                <a:lnTo>
                  <a:pt x="440646" y="1225293"/>
                </a:lnTo>
                <a:lnTo>
                  <a:pt x="440646" y="1228467"/>
                </a:lnTo>
                <a:lnTo>
                  <a:pt x="441833" y="1238385"/>
                </a:lnTo>
                <a:lnTo>
                  <a:pt x="443021" y="1248700"/>
                </a:lnTo>
                <a:lnTo>
                  <a:pt x="444605" y="1258221"/>
                </a:lnTo>
                <a:lnTo>
                  <a:pt x="446584" y="1268140"/>
                </a:lnTo>
                <a:lnTo>
                  <a:pt x="448564" y="1277264"/>
                </a:lnTo>
                <a:lnTo>
                  <a:pt x="450939" y="1285992"/>
                </a:lnTo>
                <a:lnTo>
                  <a:pt x="453711" y="1295117"/>
                </a:lnTo>
                <a:lnTo>
                  <a:pt x="456086" y="1303448"/>
                </a:lnTo>
                <a:lnTo>
                  <a:pt x="459649" y="1311383"/>
                </a:lnTo>
                <a:lnTo>
                  <a:pt x="462816" y="1318921"/>
                </a:lnTo>
                <a:lnTo>
                  <a:pt x="466380" y="1326458"/>
                </a:lnTo>
                <a:lnTo>
                  <a:pt x="469943" y="1333599"/>
                </a:lnTo>
                <a:lnTo>
                  <a:pt x="473902" y="1340344"/>
                </a:lnTo>
                <a:lnTo>
                  <a:pt x="477861" y="1346691"/>
                </a:lnTo>
                <a:lnTo>
                  <a:pt x="482612" y="1353039"/>
                </a:lnTo>
                <a:lnTo>
                  <a:pt x="487363" y="1358990"/>
                </a:lnTo>
                <a:lnTo>
                  <a:pt x="469151" y="1598613"/>
                </a:lnTo>
                <a:lnTo>
                  <a:pt x="383239" y="1598613"/>
                </a:lnTo>
                <a:lnTo>
                  <a:pt x="340481" y="1260999"/>
                </a:lnTo>
                <a:lnTo>
                  <a:pt x="334938" y="1261395"/>
                </a:lnTo>
                <a:lnTo>
                  <a:pt x="329395" y="1261792"/>
                </a:lnTo>
                <a:lnTo>
                  <a:pt x="326228" y="1261792"/>
                </a:lnTo>
                <a:lnTo>
                  <a:pt x="322269" y="1261395"/>
                </a:lnTo>
                <a:lnTo>
                  <a:pt x="282282" y="1597423"/>
                </a:lnTo>
                <a:lnTo>
                  <a:pt x="193203" y="1598613"/>
                </a:lnTo>
                <a:lnTo>
                  <a:pt x="160738" y="1168165"/>
                </a:lnTo>
                <a:lnTo>
                  <a:pt x="154800" y="1158246"/>
                </a:lnTo>
                <a:lnTo>
                  <a:pt x="149257" y="1148725"/>
                </a:lnTo>
                <a:lnTo>
                  <a:pt x="144110" y="1139203"/>
                </a:lnTo>
                <a:lnTo>
                  <a:pt x="140151" y="1128889"/>
                </a:lnTo>
                <a:lnTo>
                  <a:pt x="139755" y="1124921"/>
                </a:lnTo>
                <a:lnTo>
                  <a:pt x="134609" y="1066999"/>
                </a:lnTo>
                <a:lnTo>
                  <a:pt x="128670" y="1003920"/>
                </a:lnTo>
                <a:lnTo>
                  <a:pt x="122335" y="924971"/>
                </a:lnTo>
                <a:lnTo>
                  <a:pt x="108875" y="730972"/>
                </a:lnTo>
                <a:lnTo>
                  <a:pt x="103728" y="726608"/>
                </a:lnTo>
                <a:lnTo>
                  <a:pt x="98185" y="721054"/>
                </a:lnTo>
                <a:lnTo>
                  <a:pt x="97789" y="721450"/>
                </a:lnTo>
                <a:lnTo>
                  <a:pt x="96997" y="723434"/>
                </a:lnTo>
                <a:lnTo>
                  <a:pt x="96601" y="727798"/>
                </a:lnTo>
                <a:lnTo>
                  <a:pt x="96601" y="733352"/>
                </a:lnTo>
                <a:lnTo>
                  <a:pt x="96205" y="749618"/>
                </a:lnTo>
                <a:lnTo>
                  <a:pt x="96601" y="771438"/>
                </a:lnTo>
                <a:lnTo>
                  <a:pt x="97789" y="826980"/>
                </a:lnTo>
                <a:lnTo>
                  <a:pt x="100165" y="893630"/>
                </a:lnTo>
                <a:lnTo>
                  <a:pt x="103332" y="962660"/>
                </a:lnTo>
                <a:lnTo>
                  <a:pt x="106499" y="1027327"/>
                </a:lnTo>
                <a:lnTo>
                  <a:pt x="109666" y="1079694"/>
                </a:lnTo>
                <a:lnTo>
                  <a:pt x="112042" y="1112226"/>
                </a:lnTo>
                <a:lnTo>
                  <a:pt x="97393" y="1112623"/>
                </a:lnTo>
                <a:lnTo>
                  <a:pt x="87891" y="1112623"/>
                </a:lnTo>
                <a:lnTo>
                  <a:pt x="76806" y="1111433"/>
                </a:lnTo>
                <a:lnTo>
                  <a:pt x="65325" y="1109449"/>
                </a:lnTo>
                <a:lnTo>
                  <a:pt x="59386" y="1108259"/>
                </a:lnTo>
                <a:lnTo>
                  <a:pt x="53843" y="1107069"/>
                </a:lnTo>
                <a:lnTo>
                  <a:pt x="47905" y="1104688"/>
                </a:lnTo>
                <a:lnTo>
                  <a:pt x="41966" y="1102308"/>
                </a:lnTo>
                <a:lnTo>
                  <a:pt x="36027" y="1099928"/>
                </a:lnTo>
                <a:lnTo>
                  <a:pt x="30485" y="1096357"/>
                </a:lnTo>
                <a:lnTo>
                  <a:pt x="27713" y="1079298"/>
                </a:lnTo>
                <a:lnTo>
                  <a:pt x="24546" y="1056684"/>
                </a:lnTo>
                <a:lnTo>
                  <a:pt x="21775" y="1030104"/>
                </a:lnTo>
                <a:lnTo>
                  <a:pt x="18607" y="1000349"/>
                </a:lnTo>
                <a:lnTo>
                  <a:pt x="15836" y="967024"/>
                </a:lnTo>
                <a:lnTo>
                  <a:pt x="13065" y="932509"/>
                </a:lnTo>
                <a:lnTo>
                  <a:pt x="7918" y="860305"/>
                </a:lnTo>
                <a:lnTo>
                  <a:pt x="3563" y="790084"/>
                </a:lnTo>
                <a:lnTo>
                  <a:pt x="2375" y="757949"/>
                </a:lnTo>
                <a:lnTo>
                  <a:pt x="1187" y="728591"/>
                </a:lnTo>
                <a:lnTo>
                  <a:pt x="396" y="702804"/>
                </a:lnTo>
                <a:lnTo>
                  <a:pt x="0" y="681778"/>
                </a:lnTo>
                <a:lnTo>
                  <a:pt x="396" y="666305"/>
                </a:lnTo>
                <a:lnTo>
                  <a:pt x="792" y="660751"/>
                </a:lnTo>
                <a:lnTo>
                  <a:pt x="1187" y="656784"/>
                </a:lnTo>
                <a:lnTo>
                  <a:pt x="1979" y="650436"/>
                </a:lnTo>
                <a:lnTo>
                  <a:pt x="3167" y="644089"/>
                </a:lnTo>
                <a:lnTo>
                  <a:pt x="5147" y="638535"/>
                </a:lnTo>
                <a:lnTo>
                  <a:pt x="7918" y="632584"/>
                </a:lnTo>
                <a:lnTo>
                  <a:pt x="11085" y="626633"/>
                </a:lnTo>
                <a:lnTo>
                  <a:pt x="15044" y="621475"/>
                </a:lnTo>
                <a:lnTo>
                  <a:pt x="19003" y="615921"/>
                </a:lnTo>
                <a:lnTo>
                  <a:pt x="24150" y="610764"/>
                </a:lnTo>
                <a:lnTo>
                  <a:pt x="29693" y="606003"/>
                </a:lnTo>
                <a:lnTo>
                  <a:pt x="35631" y="601242"/>
                </a:lnTo>
                <a:lnTo>
                  <a:pt x="41966" y="596482"/>
                </a:lnTo>
                <a:lnTo>
                  <a:pt x="48696" y="592514"/>
                </a:lnTo>
                <a:lnTo>
                  <a:pt x="55427" y="588150"/>
                </a:lnTo>
                <a:lnTo>
                  <a:pt x="62949" y="584580"/>
                </a:lnTo>
                <a:lnTo>
                  <a:pt x="70867" y="580612"/>
                </a:lnTo>
                <a:lnTo>
                  <a:pt x="78785" y="576645"/>
                </a:lnTo>
                <a:lnTo>
                  <a:pt x="96205" y="569504"/>
                </a:lnTo>
                <a:lnTo>
                  <a:pt x="114417" y="563950"/>
                </a:lnTo>
                <a:lnTo>
                  <a:pt x="132629" y="557999"/>
                </a:lnTo>
                <a:lnTo>
                  <a:pt x="152029" y="552842"/>
                </a:lnTo>
                <a:lnTo>
                  <a:pt x="171428" y="548478"/>
                </a:lnTo>
                <a:lnTo>
                  <a:pt x="190828" y="544510"/>
                </a:lnTo>
                <a:lnTo>
                  <a:pt x="210227" y="540940"/>
                </a:lnTo>
                <a:lnTo>
                  <a:pt x="229627" y="538559"/>
                </a:lnTo>
                <a:lnTo>
                  <a:pt x="233586" y="538163"/>
                </a:lnTo>
                <a:close/>
                <a:moveTo>
                  <a:pt x="1612045" y="536575"/>
                </a:moveTo>
                <a:lnTo>
                  <a:pt x="1621555" y="536972"/>
                </a:lnTo>
                <a:lnTo>
                  <a:pt x="1631461" y="537369"/>
                </a:lnTo>
                <a:lnTo>
                  <a:pt x="1640970" y="538559"/>
                </a:lnTo>
                <a:lnTo>
                  <a:pt x="1650480" y="540147"/>
                </a:lnTo>
                <a:lnTo>
                  <a:pt x="1660386" y="541734"/>
                </a:lnTo>
                <a:lnTo>
                  <a:pt x="1669896" y="544512"/>
                </a:lnTo>
                <a:lnTo>
                  <a:pt x="1679406" y="546894"/>
                </a:lnTo>
                <a:lnTo>
                  <a:pt x="1688916" y="550465"/>
                </a:lnTo>
                <a:lnTo>
                  <a:pt x="1698030" y="553640"/>
                </a:lnTo>
                <a:lnTo>
                  <a:pt x="1707539" y="557212"/>
                </a:lnTo>
                <a:lnTo>
                  <a:pt x="1716257" y="560784"/>
                </a:lnTo>
                <a:lnTo>
                  <a:pt x="1724974" y="565150"/>
                </a:lnTo>
                <a:lnTo>
                  <a:pt x="1742409" y="573484"/>
                </a:lnTo>
                <a:lnTo>
                  <a:pt x="1758259" y="582215"/>
                </a:lnTo>
                <a:lnTo>
                  <a:pt x="1772523" y="591344"/>
                </a:lnTo>
                <a:lnTo>
                  <a:pt x="1785600" y="600472"/>
                </a:lnTo>
                <a:lnTo>
                  <a:pt x="1797091" y="608806"/>
                </a:lnTo>
                <a:lnTo>
                  <a:pt x="1806997" y="616744"/>
                </a:lnTo>
                <a:lnTo>
                  <a:pt x="1814129" y="623887"/>
                </a:lnTo>
                <a:lnTo>
                  <a:pt x="1816903" y="627062"/>
                </a:lnTo>
                <a:lnTo>
                  <a:pt x="1818884" y="629840"/>
                </a:lnTo>
                <a:lnTo>
                  <a:pt x="1820865" y="632619"/>
                </a:lnTo>
                <a:lnTo>
                  <a:pt x="1821658" y="634603"/>
                </a:lnTo>
                <a:lnTo>
                  <a:pt x="1822054" y="638572"/>
                </a:lnTo>
                <a:lnTo>
                  <a:pt x="1822450" y="644128"/>
                </a:lnTo>
                <a:lnTo>
                  <a:pt x="1822450" y="660797"/>
                </a:lnTo>
                <a:lnTo>
                  <a:pt x="1821658" y="682625"/>
                </a:lnTo>
                <a:lnTo>
                  <a:pt x="1819677" y="710009"/>
                </a:lnTo>
                <a:lnTo>
                  <a:pt x="1818092" y="741362"/>
                </a:lnTo>
                <a:lnTo>
                  <a:pt x="1815714" y="775494"/>
                </a:lnTo>
                <a:lnTo>
                  <a:pt x="1809374" y="850106"/>
                </a:lnTo>
                <a:lnTo>
                  <a:pt x="1802242" y="926306"/>
                </a:lnTo>
                <a:lnTo>
                  <a:pt x="1794713" y="998141"/>
                </a:lnTo>
                <a:lnTo>
                  <a:pt x="1790751" y="1029494"/>
                </a:lnTo>
                <a:lnTo>
                  <a:pt x="1787581" y="1057672"/>
                </a:lnTo>
                <a:lnTo>
                  <a:pt x="1784015" y="1080691"/>
                </a:lnTo>
                <a:lnTo>
                  <a:pt x="1781241" y="1097756"/>
                </a:lnTo>
                <a:lnTo>
                  <a:pt x="1770146" y="1102122"/>
                </a:lnTo>
                <a:lnTo>
                  <a:pt x="1759844" y="1106091"/>
                </a:lnTo>
                <a:lnTo>
                  <a:pt x="1749938" y="1108472"/>
                </a:lnTo>
                <a:lnTo>
                  <a:pt x="1740824" y="1110456"/>
                </a:lnTo>
                <a:lnTo>
                  <a:pt x="1731710" y="1112044"/>
                </a:lnTo>
                <a:lnTo>
                  <a:pt x="1724182" y="1112441"/>
                </a:lnTo>
                <a:lnTo>
                  <a:pt x="1720616" y="1112044"/>
                </a:lnTo>
                <a:lnTo>
                  <a:pt x="1717446" y="1111250"/>
                </a:lnTo>
                <a:lnTo>
                  <a:pt x="1714276" y="1110853"/>
                </a:lnTo>
                <a:lnTo>
                  <a:pt x="1711502" y="1110059"/>
                </a:lnTo>
                <a:lnTo>
                  <a:pt x="1712691" y="1096566"/>
                </a:lnTo>
                <a:lnTo>
                  <a:pt x="1713879" y="1077119"/>
                </a:lnTo>
                <a:lnTo>
                  <a:pt x="1715464" y="1025128"/>
                </a:lnTo>
                <a:lnTo>
                  <a:pt x="1717049" y="960041"/>
                </a:lnTo>
                <a:lnTo>
                  <a:pt x="1718238" y="890587"/>
                </a:lnTo>
                <a:lnTo>
                  <a:pt x="1719031" y="823912"/>
                </a:lnTo>
                <a:lnTo>
                  <a:pt x="1718238" y="794544"/>
                </a:lnTo>
                <a:lnTo>
                  <a:pt x="1717842" y="768747"/>
                </a:lnTo>
                <a:lnTo>
                  <a:pt x="1717446" y="747315"/>
                </a:lnTo>
                <a:lnTo>
                  <a:pt x="1716257" y="731440"/>
                </a:lnTo>
                <a:lnTo>
                  <a:pt x="1715464" y="726281"/>
                </a:lnTo>
                <a:lnTo>
                  <a:pt x="1715068" y="722312"/>
                </a:lnTo>
                <a:lnTo>
                  <a:pt x="1713879" y="720725"/>
                </a:lnTo>
                <a:lnTo>
                  <a:pt x="1713483" y="720328"/>
                </a:lnTo>
                <a:lnTo>
                  <a:pt x="1713087" y="720725"/>
                </a:lnTo>
                <a:lnTo>
                  <a:pt x="1707539" y="727869"/>
                </a:lnTo>
                <a:lnTo>
                  <a:pt x="1702388" y="735409"/>
                </a:lnTo>
                <a:lnTo>
                  <a:pt x="1701200" y="737394"/>
                </a:lnTo>
                <a:lnTo>
                  <a:pt x="1683765" y="992584"/>
                </a:lnTo>
                <a:lnTo>
                  <a:pt x="1675047" y="1087438"/>
                </a:lnTo>
                <a:lnTo>
                  <a:pt x="1671877" y="1124744"/>
                </a:lnTo>
                <a:lnTo>
                  <a:pt x="1671085" y="1128316"/>
                </a:lnTo>
                <a:lnTo>
                  <a:pt x="1669104" y="1134269"/>
                </a:lnTo>
                <a:lnTo>
                  <a:pt x="1667123" y="1140222"/>
                </a:lnTo>
                <a:lnTo>
                  <a:pt x="1664349" y="1145778"/>
                </a:lnTo>
                <a:lnTo>
                  <a:pt x="1661971" y="1151334"/>
                </a:lnTo>
                <a:lnTo>
                  <a:pt x="1655631" y="1162447"/>
                </a:lnTo>
                <a:lnTo>
                  <a:pt x="1648499" y="1173956"/>
                </a:lnTo>
                <a:lnTo>
                  <a:pt x="1616403" y="1598613"/>
                </a:lnTo>
                <a:lnTo>
                  <a:pt x="1531211" y="1598613"/>
                </a:lnTo>
                <a:lnTo>
                  <a:pt x="1488020" y="1260872"/>
                </a:lnTo>
                <a:lnTo>
                  <a:pt x="1482869" y="1261269"/>
                </a:lnTo>
                <a:lnTo>
                  <a:pt x="1477322" y="1261666"/>
                </a:lnTo>
                <a:lnTo>
                  <a:pt x="1473359" y="1261666"/>
                </a:lnTo>
                <a:lnTo>
                  <a:pt x="1470189" y="1261269"/>
                </a:lnTo>
                <a:lnTo>
                  <a:pt x="1429772" y="1597422"/>
                </a:lnTo>
                <a:lnTo>
                  <a:pt x="1340617" y="1598613"/>
                </a:lnTo>
                <a:lnTo>
                  <a:pt x="1323975" y="1376760"/>
                </a:lnTo>
                <a:lnTo>
                  <a:pt x="1330315" y="1370806"/>
                </a:lnTo>
                <a:lnTo>
                  <a:pt x="1336655" y="1364456"/>
                </a:lnTo>
                <a:lnTo>
                  <a:pt x="1342995" y="1357710"/>
                </a:lnTo>
                <a:lnTo>
                  <a:pt x="1348542" y="1350566"/>
                </a:lnTo>
                <a:lnTo>
                  <a:pt x="1354090" y="1342628"/>
                </a:lnTo>
                <a:lnTo>
                  <a:pt x="1358845" y="1334294"/>
                </a:lnTo>
                <a:lnTo>
                  <a:pt x="1363600" y="1325563"/>
                </a:lnTo>
                <a:lnTo>
                  <a:pt x="1368355" y="1316435"/>
                </a:lnTo>
                <a:lnTo>
                  <a:pt x="1371921" y="1306513"/>
                </a:lnTo>
                <a:lnTo>
                  <a:pt x="1375883" y="1296591"/>
                </a:lnTo>
                <a:lnTo>
                  <a:pt x="1379053" y="1285875"/>
                </a:lnTo>
                <a:lnTo>
                  <a:pt x="1381827" y="1275160"/>
                </a:lnTo>
                <a:lnTo>
                  <a:pt x="1384204" y="1263650"/>
                </a:lnTo>
                <a:lnTo>
                  <a:pt x="1386186" y="1251347"/>
                </a:lnTo>
                <a:lnTo>
                  <a:pt x="1388563" y="1239044"/>
                </a:lnTo>
                <a:lnTo>
                  <a:pt x="1389752" y="1226344"/>
                </a:lnTo>
                <a:lnTo>
                  <a:pt x="1389752" y="1222375"/>
                </a:lnTo>
                <a:lnTo>
                  <a:pt x="1389752" y="1218009"/>
                </a:lnTo>
                <a:lnTo>
                  <a:pt x="1389356" y="1209675"/>
                </a:lnTo>
                <a:lnTo>
                  <a:pt x="1390148" y="1207294"/>
                </a:lnTo>
                <a:lnTo>
                  <a:pt x="1392129" y="1194594"/>
                </a:lnTo>
                <a:lnTo>
                  <a:pt x="1394903" y="1177925"/>
                </a:lnTo>
                <a:lnTo>
                  <a:pt x="1400450" y="1134269"/>
                </a:lnTo>
                <a:lnTo>
                  <a:pt x="1407186" y="1078309"/>
                </a:lnTo>
                <a:lnTo>
                  <a:pt x="1413923" y="1013619"/>
                </a:lnTo>
                <a:lnTo>
                  <a:pt x="1421055" y="943769"/>
                </a:lnTo>
                <a:lnTo>
                  <a:pt x="1427791" y="871537"/>
                </a:lnTo>
                <a:lnTo>
                  <a:pt x="1433735" y="800894"/>
                </a:lnTo>
                <a:lnTo>
                  <a:pt x="1438886" y="734219"/>
                </a:lnTo>
                <a:lnTo>
                  <a:pt x="1447603" y="767953"/>
                </a:lnTo>
                <a:lnTo>
                  <a:pt x="1449188" y="758428"/>
                </a:lnTo>
                <a:lnTo>
                  <a:pt x="1470586" y="600869"/>
                </a:lnTo>
                <a:lnTo>
                  <a:pt x="1464642" y="585390"/>
                </a:lnTo>
                <a:lnTo>
                  <a:pt x="1476529" y="564753"/>
                </a:lnTo>
                <a:lnTo>
                  <a:pt x="1503870" y="564753"/>
                </a:lnTo>
                <a:lnTo>
                  <a:pt x="1514569" y="585390"/>
                </a:lnTo>
                <a:lnTo>
                  <a:pt x="1509814" y="604044"/>
                </a:lnTo>
                <a:lnTo>
                  <a:pt x="1528833" y="770334"/>
                </a:lnTo>
                <a:lnTo>
                  <a:pt x="1579949" y="545306"/>
                </a:lnTo>
                <a:lnTo>
                  <a:pt x="1585893" y="542131"/>
                </a:lnTo>
                <a:lnTo>
                  <a:pt x="1589855" y="540147"/>
                </a:lnTo>
                <a:lnTo>
                  <a:pt x="1592629" y="538559"/>
                </a:lnTo>
                <a:lnTo>
                  <a:pt x="1593025" y="538162"/>
                </a:lnTo>
                <a:lnTo>
                  <a:pt x="1602535" y="536972"/>
                </a:lnTo>
                <a:lnTo>
                  <a:pt x="1612045" y="536575"/>
                </a:lnTo>
                <a:close/>
                <a:moveTo>
                  <a:pt x="1080417" y="477838"/>
                </a:moveTo>
                <a:lnTo>
                  <a:pt x="1092318" y="478235"/>
                </a:lnTo>
                <a:lnTo>
                  <a:pt x="1104616" y="478632"/>
                </a:lnTo>
                <a:lnTo>
                  <a:pt x="1116913" y="480219"/>
                </a:lnTo>
                <a:lnTo>
                  <a:pt x="1128814" y="482600"/>
                </a:lnTo>
                <a:lnTo>
                  <a:pt x="1141111" y="484982"/>
                </a:lnTo>
                <a:lnTo>
                  <a:pt x="1153409" y="487760"/>
                </a:lnTo>
                <a:lnTo>
                  <a:pt x="1165706" y="491332"/>
                </a:lnTo>
                <a:lnTo>
                  <a:pt x="1178003" y="494903"/>
                </a:lnTo>
                <a:lnTo>
                  <a:pt x="1189507" y="499269"/>
                </a:lnTo>
                <a:lnTo>
                  <a:pt x="1201011" y="504032"/>
                </a:lnTo>
                <a:lnTo>
                  <a:pt x="1212515" y="508397"/>
                </a:lnTo>
                <a:lnTo>
                  <a:pt x="1223623" y="513557"/>
                </a:lnTo>
                <a:lnTo>
                  <a:pt x="1234730" y="519113"/>
                </a:lnTo>
                <a:lnTo>
                  <a:pt x="1245441" y="524669"/>
                </a:lnTo>
                <a:lnTo>
                  <a:pt x="1255358" y="530225"/>
                </a:lnTo>
                <a:lnTo>
                  <a:pt x="1265672" y="536178"/>
                </a:lnTo>
                <a:lnTo>
                  <a:pt x="1283920" y="547291"/>
                </a:lnTo>
                <a:lnTo>
                  <a:pt x="1300581" y="558403"/>
                </a:lnTo>
                <a:lnTo>
                  <a:pt x="1314862" y="569119"/>
                </a:lnTo>
                <a:lnTo>
                  <a:pt x="1327159" y="579438"/>
                </a:lnTo>
                <a:lnTo>
                  <a:pt x="1331919" y="584200"/>
                </a:lnTo>
                <a:lnTo>
                  <a:pt x="1336283" y="588169"/>
                </a:lnTo>
                <a:lnTo>
                  <a:pt x="1339456" y="592535"/>
                </a:lnTo>
                <a:lnTo>
                  <a:pt x="1342630" y="595710"/>
                </a:lnTo>
                <a:lnTo>
                  <a:pt x="1344217" y="599282"/>
                </a:lnTo>
                <a:lnTo>
                  <a:pt x="1345407" y="601663"/>
                </a:lnTo>
                <a:lnTo>
                  <a:pt x="1346200" y="606822"/>
                </a:lnTo>
                <a:lnTo>
                  <a:pt x="1346200" y="613966"/>
                </a:lnTo>
                <a:lnTo>
                  <a:pt x="1346200" y="634603"/>
                </a:lnTo>
                <a:lnTo>
                  <a:pt x="1345407" y="662782"/>
                </a:lnTo>
                <a:lnTo>
                  <a:pt x="1343820" y="696913"/>
                </a:lnTo>
                <a:lnTo>
                  <a:pt x="1341043" y="736600"/>
                </a:lnTo>
                <a:lnTo>
                  <a:pt x="1337870" y="779860"/>
                </a:lnTo>
                <a:lnTo>
                  <a:pt x="1334299" y="825897"/>
                </a:lnTo>
                <a:lnTo>
                  <a:pt x="1330333" y="873919"/>
                </a:lnTo>
                <a:lnTo>
                  <a:pt x="1325572" y="922735"/>
                </a:lnTo>
                <a:lnTo>
                  <a:pt x="1321209" y="970757"/>
                </a:lnTo>
                <a:lnTo>
                  <a:pt x="1316448" y="1017588"/>
                </a:lnTo>
                <a:lnTo>
                  <a:pt x="1311291" y="1061244"/>
                </a:lnTo>
                <a:lnTo>
                  <a:pt x="1306928" y="1101328"/>
                </a:lnTo>
                <a:lnTo>
                  <a:pt x="1302564" y="1136253"/>
                </a:lnTo>
                <a:lnTo>
                  <a:pt x="1298201" y="1166019"/>
                </a:lnTo>
                <a:lnTo>
                  <a:pt x="1294630" y="1187847"/>
                </a:lnTo>
                <a:lnTo>
                  <a:pt x="1280746" y="1193403"/>
                </a:lnTo>
                <a:lnTo>
                  <a:pt x="1267655" y="1197372"/>
                </a:lnTo>
                <a:lnTo>
                  <a:pt x="1254961" y="1201341"/>
                </a:lnTo>
                <a:lnTo>
                  <a:pt x="1243061" y="1203722"/>
                </a:lnTo>
                <a:lnTo>
                  <a:pt x="1232350" y="1205310"/>
                </a:lnTo>
                <a:lnTo>
                  <a:pt x="1227193" y="1205310"/>
                </a:lnTo>
                <a:lnTo>
                  <a:pt x="1222433" y="1205707"/>
                </a:lnTo>
                <a:lnTo>
                  <a:pt x="1217672" y="1205310"/>
                </a:lnTo>
                <a:lnTo>
                  <a:pt x="1213706" y="1204913"/>
                </a:lnTo>
                <a:lnTo>
                  <a:pt x="1209739" y="1204119"/>
                </a:lnTo>
                <a:lnTo>
                  <a:pt x="1206565" y="1202928"/>
                </a:lnTo>
                <a:lnTo>
                  <a:pt x="1207755" y="1186260"/>
                </a:lnTo>
                <a:lnTo>
                  <a:pt x="1208945" y="1161653"/>
                </a:lnTo>
                <a:lnTo>
                  <a:pt x="1211722" y="1094978"/>
                </a:lnTo>
                <a:lnTo>
                  <a:pt x="1213706" y="1013222"/>
                </a:lnTo>
                <a:lnTo>
                  <a:pt x="1214896" y="925116"/>
                </a:lnTo>
                <a:lnTo>
                  <a:pt x="1215292" y="882253"/>
                </a:lnTo>
                <a:lnTo>
                  <a:pt x="1215292" y="841375"/>
                </a:lnTo>
                <a:lnTo>
                  <a:pt x="1215292" y="804069"/>
                </a:lnTo>
                <a:lnTo>
                  <a:pt x="1214499" y="771128"/>
                </a:lnTo>
                <a:lnTo>
                  <a:pt x="1213706" y="744141"/>
                </a:lnTo>
                <a:lnTo>
                  <a:pt x="1212515" y="724297"/>
                </a:lnTo>
                <a:lnTo>
                  <a:pt x="1211722" y="717153"/>
                </a:lnTo>
                <a:lnTo>
                  <a:pt x="1210532" y="712788"/>
                </a:lnTo>
                <a:lnTo>
                  <a:pt x="1209739" y="711200"/>
                </a:lnTo>
                <a:lnTo>
                  <a:pt x="1209342" y="710407"/>
                </a:lnTo>
                <a:lnTo>
                  <a:pt x="1208945" y="710010"/>
                </a:lnTo>
                <a:lnTo>
                  <a:pt x="1208152" y="710407"/>
                </a:lnTo>
                <a:lnTo>
                  <a:pt x="1201408" y="719932"/>
                </a:lnTo>
                <a:lnTo>
                  <a:pt x="1194664" y="729457"/>
                </a:lnTo>
                <a:lnTo>
                  <a:pt x="1193078" y="731838"/>
                </a:lnTo>
                <a:lnTo>
                  <a:pt x="1171260" y="1054497"/>
                </a:lnTo>
                <a:lnTo>
                  <a:pt x="1165309" y="1121966"/>
                </a:lnTo>
                <a:lnTo>
                  <a:pt x="1160549" y="1174750"/>
                </a:lnTo>
                <a:lnTo>
                  <a:pt x="1155789" y="1221582"/>
                </a:lnTo>
                <a:lnTo>
                  <a:pt x="1155392" y="1225947"/>
                </a:lnTo>
                <a:lnTo>
                  <a:pt x="1153012" y="1233488"/>
                </a:lnTo>
                <a:lnTo>
                  <a:pt x="1149838" y="1241028"/>
                </a:lnTo>
                <a:lnTo>
                  <a:pt x="1147062" y="1248172"/>
                </a:lnTo>
                <a:lnTo>
                  <a:pt x="1143888" y="1255316"/>
                </a:lnTo>
                <a:lnTo>
                  <a:pt x="1139921" y="1262460"/>
                </a:lnTo>
                <a:lnTo>
                  <a:pt x="1135557" y="1269603"/>
                </a:lnTo>
                <a:lnTo>
                  <a:pt x="1131591" y="1276350"/>
                </a:lnTo>
                <a:lnTo>
                  <a:pt x="1126830" y="1283494"/>
                </a:lnTo>
                <a:lnTo>
                  <a:pt x="1086368" y="1820863"/>
                </a:lnTo>
                <a:lnTo>
                  <a:pt x="977674" y="1820863"/>
                </a:lnTo>
                <a:lnTo>
                  <a:pt x="923328" y="1393428"/>
                </a:lnTo>
                <a:lnTo>
                  <a:pt x="916584" y="1394222"/>
                </a:lnTo>
                <a:lnTo>
                  <a:pt x="909840" y="1394619"/>
                </a:lnTo>
                <a:lnTo>
                  <a:pt x="905080" y="1394222"/>
                </a:lnTo>
                <a:lnTo>
                  <a:pt x="900716" y="1393825"/>
                </a:lnTo>
                <a:lnTo>
                  <a:pt x="849543" y="1819275"/>
                </a:lnTo>
                <a:lnTo>
                  <a:pt x="736486" y="1820863"/>
                </a:lnTo>
                <a:lnTo>
                  <a:pt x="695627" y="1276350"/>
                </a:lnTo>
                <a:lnTo>
                  <a:pt x="687693" y="1264047"/>
                </a:lnTo>
                <a:lnTo>
                  <a:pt x="680553" y="1251744"/>
                </a:lnTo>
                <a:lnTo>
                  <a:pt x="677776" y="1245394"/>
                </a:lnTo>
                <a:lnTo>
                  <a:pt x="674602" y="1239044"/>
                </a:lnTo>
                <a:lnTo>
                  <a:pt x="671826" y="1232694"/>
                </a:lnTo>
                <a:lnTo>
                  <a:pt x="669842" y="1226741"/>
                </a:lnTo>
                <a:lnTo>
                  <a:pt x="669049" y="1221582"/>
                </a:lnTo>
                <a:lnTo>
                  <a:pt x="661908" y="1148160"/>
                </a:lnTo>
                <a:lnTo>
                  <a:pt x="654768" y="1068388"/>
                </a:lnTo>
                <a:lnTo>
                  <a:pt x="646437" y="968375"/>
                </a:lnTo>
                <a:lnTo>
                  <a:pt x="630173" y="723503"/>
                </a:lnTo>
                <a:lnTo>
                  <a:pt x="626603" y="720725"/>
                </a:lnTo>
                <a:lnTo>
                  <a:pt x="623826" y="717550"/>
                </a:lnTo>
                <a:lnTo>
                  <a:pt x="616686" y="710407"/>
                </a:lnTo>
                <a:lnTo>
                  <a:pt x="616289" y="710407"/>
                </a:lnTo>
                <a:lnTo>
                  <a:pt x="615892" y="710803"/>
                </a:lnTo>
                <a:lnTo>
                  <a:pt x="614702" y="713978"/>
                </a:lnTo>
                <a:lnTo>
                  <a:pt x="614305" y="719138"/>
                </a:lnTo>
                <a:lnTo>
                  <a:pt x="613909" y="726678"/>
                </a:lnTo>
                <a:lnTo>
                  <a:pt x="613909" y="746919"/>
                </a:lnTo>
                <a:lnTo>
                  <a:pt x="613909" y="774303"/>
                </a:lnTo>
                <a:lnTo>
                  <a:pt x="614702" y="807641"/>
                </a:lnTo>
                <a:lnTo>
                  <a:pt x="615892" y="844947"/>
                </a:lnTo>
                <a:lnTo>
                  <a:pt x="619066" y="929085"/>
                </a:lnTo>
                <a:lnTo>
                  <a:pt x="623033" y="1016794"/>
                </a:lnTo>
                <a:lnTo>
                  <a:pt x="627000" y="1098550"/>
                </a:lnTo>
                <a:lnTo>
                  <a:pt x="630966" y="1164035"/>
                </a:lnTo>
                <a:lnTo>
                  <a:pt x="632553" y="1188641"/>
                </a:lnTo>
                <a:lnTo>
                  <a:pt x="634140" y="1205310"/>
                </a:lnTo>
                <a:lnTo>
                  <a:pt x="625810" y="1205310"/>
                </a:lnTo>
                <a:lnTo>
                  <a:pt x="615099" y="1205707"/>
                </a:lnTo>
                <a:lnTo>
                  <a:pt x="603198" y="1205310"/>
                </a:lnTo>
                <a:lnTo>
                  <a:pt x="589711" y="1204516"/>
                </a:lnTo>
                <a:lnTo>
                  <a:pt x="582570" y="1203325"/>
                </a:lnTo>
                <a:lnTo>
                  <a:pt x="575033" y="1202135"/>
                </a:lnTo>
                <a:lnTo>
                  <a:pt x="567496" y="1200944"/>
                </a:lnTo>
                <a:lnTo>
                  <a:pt x="559959" y="1198563"/>
                </a:lnTo>
                <a:lnTo>
                  <a:pt x="552422" y="1196182"/>
                </a:lnTo>
                <a:lnTo>
                  <a:pt x="544885" y="1193403"/>
                </a:lnTo>
                <a:lnTo>
                  <a:pt x="537744" y="1189435"/>
                </a:lnTo>
                <a:lnTo>
                  <a:pt x="530604" y="1185466"/>
                </a:lnTo>
                <a:lnTo>
                  <a:pt x="528620" y="1175544"/>
                </a:lnTo>
                <a:lnTo>
                  <a:pt x="526637" y="1163638"/>
                </a:lnTo>
                <a:lnTo>
                  <a:pt x="523067" y="1135460"/>
                </a:lnTo>
                <a:lnTo>
                  <a:pt x="519100" y="1101725"/>
                </a:lnTo>
                <a:lnTo>
                  <a:pt x="515530" y="1064022"/>
                </a:lnTo>
                <a:lnTo>
                  <a:pt x="511959" y="1021953"/>
                </a:lnTo>
                <a:lnTo>
                  <a:pt x="508389" y="978297"/>
                </a:lnTo>
                <a:lnTo>
                  <a:pt x="504819" y="932657"/>
                </a:lnTo>
                <a:lnTo>
                  <a:pt x="502042" y="886619"/>
                </a:lnTo>
                <a:lnTo>
                  <a:pt x="498868" y="841772"/>
                </a:lnTo>
                <a:lnTo>
                  <a:pt x="496885" y="798116"/>
                </a:lnTo>
                <a:lnTo>
                  <a:pt x="494902" y="757238"/>
                </a:lnTo>
                <a:lnTo>
                  <a:pt x="492918" y="720328"/>
                </a:lnTo>
                <a:lnTo>
                  <a:pt x="492125" y="687785"/>
                </a:lnTo>
                <a:lnTo>
                  <a:pt x="492125" y="661194"/>
                </a:lnTo>
                <a:lnTo>
                  <a:pt x="492125" y="641350"/>
                </a:lnTo>
                <a:lnTo>
                  <a:pt x="492521" y="634603"/>
                </a:lnTo>
                <a:lnTo>
                  <a:pt x="493315" y="629444"/>
                </a:lnTo>
                <a:lnTo>
                  <a:pt x="494505" y="621507"/>
                </a:lnTo>
                <a:lnTo>
                  <a:pt x="496092" y="613569"/>
                </a:lnTo>
                <a:lnTo>
                  <a:pt x="498472" y="606028"/>
                </a:lnTo>
                <a:lnTo>
                  <a:pt x="502042" y="598885"/>
                </a:lnTo>
                <a:lnTo>
                  <a:pt x="506009" y="591741"/>
                </a:lnTo>
                <a:lnTo>
                  <a:pt x="510769" y="584597"/>
                </a:lnTo>
                <a:lnTo>
                  <a:pt x="516323" y="578247"/>
                </a:lnTo>
                <a:lnTo>
                  <a:pt x="522670" y="571500"/>
                </a:lnTo>
                <a:lnTo>
                  <a:pt x="529414" y="565547"/>
                </a:lnTo>
                <a:lnTo>
                  <a:pt x="536951" y="559594"/>
                </a:lnTo>
                <a:lnTo>
                  <a:pt x="544885" y="553641"/>
                </a:lnTo>
                <a:lnTo>
                  <a:pt x="553215" y="548085"/>
                </a:lnTo>
                <a:lnTo>
                  <a:pt x="562339" y="542925"/>
                </a:lnTo>
                <a:lnTo>
                  <a:pt x="571860" y="537766"/>
                </a:lnTo>
                <a:lnTo>
                  <a:pt x="581777" y="533003"/>
                </a:lnTo>
                <a:lnTo>
                  <a:pt x="592091" y="528241"/>
                </a:lnTo>
                <a:lnTo>
                  <a:pt x="602801" y="523875"/>
                </a:lnTo>
                <a:lnTo>
                  <a:pt x="613512" y="519510"/>
                </a:lnTo>
                <a:lnTo>
                  <a:pt x="625016" y="515144"/>
                </a:lnTo>
                <a:lnTo>
                  <a:pt x="636520" y="511572"/>
                </a:lnTo>
                <a:lnTo>
                  <a:pt x="659925" y="504428"/>
                </a:lnTo>
                <a:lnTo>
                  <a:pt x="684520" y="498078"/>
                </a:lnTo>
                <a:lnTo>
                  <a:pt x="709115" y="492522"/>
                </a:lnTo>
                <a:lnTo>
                  <a:pt x="733709" y="487363"/>
                </a:lnTo>
                <a:lnTo>
                  <a:pt x="758701" y="483394"/>
                </a:lnTo>
                <a:lnTo>
                  <a:pt x="782502" y="479425"/>
                </a:lnTo>
                <a:lnTo>
                  <a:pt x="788056" y="479028"/>
                </a:lnTo>
                <a:lnTo>
                  <a:pt x="794006" y="479425"/>
                </a:lnTo>
                <a:lnTo>
                  <a:pt x="872948" y="770335"/>
                </a:lnTo>
                <a:lnTo>
                  <a:pt x="874138" y="758428"/>
                </a:lnTo>
                <a:lnTo>
                  <a:pt x="901510" y="559197"/>
                </a:lnTo>
                <a:lnTo>
                  <a:pt x="893576" y="539353"/>
                </a:lnTo>
                <a:lnTo>
                  <a:pt x="908650" y="513557"/>
                </a:lnTo>
                <a:lnTo>
                  <a:pt x="943162" y="513160"/>
                </a:lnTo>
                <a:lnTo>
                  <a:pt x="957443" y="539353"/>
                </a:lnTo>
                <a:lnTo>
                  <a:pt x="950699" y="563166"/>
                </a:lnTo>
                <a:lnTo>
                  <a:pt x="975294" y="773510"/>
                </a:lnTo>
                <a:lnTo>
                  <a:pt x="1039558" y="488950"/>
                </a:lnTo>
                <a:lnTo>
                  <a:pt x="1046699" y="485378"/>
                </a:lnTo>
                <a:lnTo>
                  <a:pt x="1052252" y="482600"/>
                </a:lnTo>
                <a:lnTo>
                  <a:pt x="1055823" y="480219"/>
                </a:lnTo>
                <a:lnTo>
                  <a:pt x="1056616" y="479822"/>
                </a:lnTo>
                <a:lnTo>
                  <a:pt x="1056616" y="479425"/>
                </a:lnTo>
                <a:lnTo>
                  <a:pt x="1068120" y="478235"/>
                </a:lnTo>
                <a:lnTo>
                  <a:pt x="1080417" y="477838"/>
                </a:lnTo>
                <a:close/>
                <a:moveTo>
                  <a:pt x="1485107" y="451247"/>
                </a:moveTo>
                <a:lnTo>
                  <a:pt x="1485107" y="475853"/>
                </a:lnTo>
                <a:lnTo>
                  <a:pt x="1508523" y="475853"/>
                </a:lnTo>
                <a:lnTo>
                  <a:pt x="1508523" y="451247"/>
                </a:lnTo>
                <a:lnTo>
                  <a:pt x="1485107" y="451247"/>
                </a:lnTo>
                <a:close/>
                <a:moveTo>
                  <a:pt x="328429" y="426244"/>
                </a:moveTo>
                <a:lnTo>
                  <a:pt x="328429" y="449263"/>
                </a:lnTo>
                <a:lnTo>
                  <a:pt x="350229" y="449263"/>
                </a:lnTo>
                <a:lnTo>
                  <a:pt x="350229" y="426244"/>
                </a:lnTo>
                <a:lnTo>
                  <a:pt x="328429" y="426244"/>
                </a:lnTo>
                <a:close/>
                <a:moveTo>
                  <a:pt x="904908" y="342106"/>
                </a:moveTo>
                <a:lnTo>
                  <a:pt x="904908" y="371872"/>
                </a:lnTo>
                <a:lnTo>
                  <a:pt x="933819" y="371872"/>
                </a:lnTo>
                <a:lnTo>
                  <a:pt x="933819" y="342106"/>
                </a:lnTo>
                <a:lnTo>
                  <a:pt x="904908" y="342106"/>
                </a:lnTo>
                <a:close/>
                <a:moveTo>
                  <a:pt x="1494632" y="300037"/>
                </a:moveTo>
                <a:lnTo>
                  <a:pt x="1489473" y="300434"/>
                </a:lnTo>
                <a:lnTo>
                  <a:pt x="1483123" y="301228"/>
                </a:lnTo>
                <a:lnTo>
                  <a:pt x="1477169" y="302419"/>
                </a:lnTo>
                <a:lnTo>
                  <a:pt x="1465660" y="304800"/>
                </a:lnTo>
                <a:lnTo>
                  <a:pt x="1460501" y="306784"/>
                </a:lnTo>
                <a:lnTo>
                  <a:pt x="1456532" y="307975"/>
                </a:lnTo>
                <a:lnTo>
                  <a:pt x="1456532" y="331391"/>
                </a:lnTo>
                <a:lnTo>
                  <a:pt x="1457723" y="331391"/>
                </a:lnTo>
                <a:lnTo>
                  <a:pt x="1460898" y="329406"/>
                </a:lnTo>
                <a:lnTo>
                  <a:pt x="1465263" y="327819"/>
                </a:lnTo>
                <a:lnTo>
                  <a:pt x="1475582" y="323453"/>
                </a:lnTo>
                <a:lnTo>
                  <a:pt x="1480741" y="321866"/>
                </a:lnTo>
                <a:lnTo>
                  <a:pt x="1486694" y="320675"/>
                </a:lnTo>
                <a:lnTo>
                  <a:pt x="1492648" y="319484"/>
                </a:lnTo>
                <a:lnTo>
                  <a:pt x="1498998" y="319484"/>
                </a:lnTo>
                <a:lnTo>
                  <a:pt x="1505744" y="320278"/>
                </a:lnTo>
                <a:lnTo>
                  <a:pt x="1511698" y="321469"/>
                </a:lnTo>
                <a:lnTo>
                  <a:pt x="1517254" y="323056"/>
                </a:lnTo>
                <a:lnTo>
                  <a:pt x="1519635" y="324644"/>
                </a:lnTo>
                <a:lnTo>
                  <a:pt x="1521619" y="325834"/>
                </a:lnTo>
                <a:lnTo>
                  <a:pt x="1524001" y="327819"/>
                </a:lnTo>
                <a:lnTo>
                  <a:pt x="1525588" y="329803"/>
                </a:lnTo>
                <a:lnTo>
                  <a:pt x="1527176" y="331787"/>
                </a:lnTo>
                <a:lnTo>
                  <a:pt x="1528366" y="334169"/>
                </a:lnTo>
                <a:lnTo>
                  <a:pt x="1529160" y="336550"/>
                </a:lnTo>
                <a:lnTo>
                  <a:pt x="1530351" y="339328"/>
                </a:lnTo>
                <a:lnTo>
                  <a:pt x="1530748" y="342503"/>
                </a:lnTo>
                <a:lnTo>
                  <a:pt x="1530748" y="345281"/>
                </a:lnTo>
                <a:lnTo>
                  <a:pt x="1530351" y="350441"/>
                </a:lnTo>
                <a:lnTo>
                  <a:pt x="1529954" y="354806"/>
                </a:lnTo>
                <a:lnTo>
                  <a:pt x="1528366" y="358378"/>
                </a:lnTo>
                <a:lnTo>
                  <a:pt x="1526779" y="361950"/>
                </a:lnTo>
                <a:lnTo>
                  <a:pt x="1524794" y="365125"/>
                </a:lnTo>
                <a:lnTo>
                  <a:pt x="1522413" y="368300"/>
                </a:lnTo>
                <a:lnTo>
                  <a:pt x="1519635" y="371475"/>
                </a:lnTo>
                <a:lnTo>
                  <a:pt x="1516857" y="374650"/>
                </a:lnTo>
                <a:lnTo>
                  <a:pt x="1513285" y="377031"/>
                </a:lnTo>
                <a:lnTo>
                  <a:pt x="1510110" y="379413"/>
                </a:lnTo>
                <a:lnTo>
                  <a:pt x="1502569" y="384572"/>
                </a:lnTo>
                <a:lnTo>
                  <a:pt x="1485901" y="393700"/>
                </a:lnTo>
                <a:lnTo>
                  <a:pt x="1485901" y="429419"/>
                </a:lnTo>
                <a:lnTo>
                  <a:pt x="1506538" y="429419"/>
                </a:lnTo>
                <a:lnTo>
                  <a:pt x="1506538" y="403225"/>
                </a:lnTo>
                <a:lnTo>
                  <a:pt x="1515666" y="397669"/>
                </a:lnTo>
                <a:lnTo>
                  <a:pt x="1524794" y="392113"/>
                </a:lnTo>
                <a:lnTo>
                  <a:pt x="1532732" y="386159"/>
                </a:lnTo>
                <a:lnTo>
                  <a:pt x="1539479" y="379413"/>
                </a:lnTo>
                <a:lnTo>
                  <a:pt x="1542654" y="376238"/>
                </a:lnTo>
                <a:lnTo>
                  <a:pt x="1545432" y="372269"/>
                </a:lnTo>
                <a:lnTo>
                  <a:pt x="1547813" y="368300"/>
                </a:lnTo>
                <a:lnTo>
                  <a:pt x="1550194" y="363934"/>
                </a:lnTo>
                <a:lnTo>
                  <a:pt x="1552179" y="359172"/>
                </a:lnTo>
                <a:lnTo>
                  <a:pt x="1553369" y="354806"/>
                </a:lnTo>
                <a:lnTo>
                  <a:pt x="1553766" y="349250"/>
                </a:lnTo>
                <a:lnTo>
                  <a:pt x="1554163" y="343694"/>
                </a:lnTo>
                <a:lnTo>
                  <a:pt x="1553766" y="338931"/>
                </a:lnTo>
                <a:lnTo>
                  <a:pt x="1553369" y="334566"/>
                </a:lnTo>
                <a:lnTo>
                  <a:pt x="1552179" y="330200"/>
                </a:lnTo>
                <a:lnTo>
                  <a:pt x="1550591" y="325834"/>
                </a:lnTo>
                <a:lnTo>
                  <a:pt x="1548607" y="322262"/>
                </a:lnTo>
                <a:lnTo>
                  <a:pt x="1546226" y="318294"/>
                </a:lnTo>
                <a:lnTo>
                  <a:pt x="1543448" y="315119"/>
                </a:lnTo>
                <a:lnTo>
                  <a:pt x="1539876" y="311944"/>
                </a:lnTo>
                <a:lnTo>
                  <a:pt x="1535907" y="309166"/>
                </a:lnTo>
                <a:lnTo>
                  <a:pt x="1531938" y="306784"/>
                </a:lnTo>
                <a:lnTo>
                  <a:pt x="1527573" y="304403"/>
                </a:lnTo>
                <a:lnTo>
                  <a:pt x="1522413" y="302816"/>
                </a:lnTo>
                <a:lnTo>
                  <a:pt x="1517651" y="301625"/>
                </a:lnTo>
                <a:lnTo>
                  <a:pt x="1512491" y="300831"/>
                </a:lnTo>
                <a:lnTo>
                  <a:pt x="1506538" y="300037"/>
                </a:lnTo>
                <a:lnTo>
                  <a:pt x="1500585" y="300037"/>
                </a:lnTo>
                <a:lnTo>
                  <a:pt x="1494632" y="300037"/>
                </a:lnTo>
                <a:close/>
                <a:moveTo>
                  <a:pt x="342698" y="286941"/>
                </a:moveTo>
                <a:lnTo>
                  <a:pt x="337545" y="287337"/>
                </a:lnTo>
                <a:lnTo>
                  <a:pt x="332393" y="287734"/>
                </a:lnTo>
                <a:lnTo>
                  <a:pt x="321295" y="289322"/>
                </a:lnTo>
                <a:lnTo>
                  <a:pt x="310593" y="291703"/>
                </a:lnTo>
                <a:lnTo>
                  <a:pt x="302270" y="294481"/>
                </a:lnTo>
                <a:lnTo>
                  <a:pt x="302270" y="316309"/>
                </a:lnTo>
                <a:lnTo>
                  <a:pt x="303063" y="316309"/>
                </a:lnTo>
                <a:lnTo>
                  <a:pt x="306630" y="314325"/>
                </a:lnTo>
                <a:lnTo>
                  <a:pt x="310197" y="312341"/>
                </a:lnTo>
                <a:lnTo>
                  <a:pt x="319709" y="308769"/>
                </a:lnTo>
                <a:lnTo>
                  <a:pt x="324862" y="307181"/>
                </a:lnTo>
                <a:lnTo>
                  <a:pt x="330015" y="305991"/>
                </a:lnTo>
                <a:lnTo>
                  <a:pt x="335564" y="305197"/>
                </a:lnTo>
                <a:lnTo>
                  <a:pt x="341509" y="305197"/>
                </a:lnTo>
                <a:lnTo>
                  <a:pt x="347454" y="305197"/>
                </a:lnTo>
                <a:lnTo>
                  <a:pt x="353003" y="306784"/>
                </a:lnTo>
                <a:lnTo>
                  <a:pt x="357759" y="308372"/>
                </a:lnTo>
                <a:lnTo>
                  <a:pt x="362516" y="311150"/>
                </a:lnTo>
                <a:lnTo>
                  <a:pt x="364101" y="312341"/>
                </a:lnTo>
                <a:lnTo>
                  <a:pt x="366083" y="314722"/>
                </a:lnTo>
                <a:lnTo>
                  <a:pt x="367272" y="316309"/>
                </a:lnTo>
                <a:lnTo>
                  <a:pt x="368461" y="318294"/>
                </a:lnTo>
                <a:lnTo>
                  <a:pt x="369254" y="321072"/>
                </a:lnTo>
                <a:lnTo>
                  <a:pt x="370046" y="323453"/>
                </a:lnTo>
                <a:lnTo>
                  <a:pt x="370443" y="325834"/>
                </a:lnTo>
                <a:lnTo>
                  <a:pt x="370443" y="329009"/>
                </a:lnTo>
                <a:lnTo>
                  <a:pt x="370046" y="333772"/>
                </a:lnTo>
                <a:lnTo>
                  <a:pt x="369650" y="337344"/>
                </a:lnTo>
                <a:lnTo>
                  <a:pt x="368461" y="341312"/>
                </a:lnTo>
                <a:lnTo>
                  <a:pt x="367272" y="344091"/>
                </a:lnTo>
                <a:lnTo>
                  <a:pt x="365290" y="347266"/>
                </a:lnTo>
                <a:lnTo>
                  <a:pt x="362912" y="350044"/>
                </a:lnTo>
                <a:lnTo>
                  <a:pt x="360534" y="352822"/>
                </a:lnTo>
                <a:lnTo>
                  <a:pt x="357363" y="355600"/>
                </a:lnTo>
                <a:lnTo>
                  <a:pt x="351814" y="360759"/>
                </a:lnTo>
                <a:lnTo>
                  <a:pt x="344283" y="365125"/>
                </a:lnTo>
                <a:lnTo>
                  <a:pt x="329222" y="373459"/>
                </a:lnTo>
                <a:lnTo>
                  <a:pt x="329222" y="406400"/>
                </a:lnTo>
                <a:lnTo>
                  <a:pt x="348643" y="406400"/>
                </a:lnTo>
                <a:lnTo>
                  <a:pt x="348643" y="382588"/>
                </a:lnTo>
                <a:lnTo>
                  <a:pt x="356967" y="377428"/>
                </a:lnTo>
                <a:lnTo>
                  <a:pt x="365290" y="371872"/>
                </a:lnTo>
                <a:lnTo>
                  <a:pt x="372424" y="366316"/>
                </a:lnTo>
                <a:lnTo>
                  <a:pt x="378370" y="360759"/>
                </a:lnTo>
                <a:lnTo>
                  <a:pt x="381541" y="357188"/>
                </a:lnTo>
                <a:lnTo>
                  <a:pt x="384315" y="354013"/>
                </a:lnTo>
                <a:lnTo>
                  <a:pt x="386693" y="350044"/>
                </a:lnTo>
                <a:lnTo>
                  <a:pt x="388675" y="346075"/>
                </a:lnTo>
                <a:lnTo>
                  <a:pt x="390260" y="342106"/>
                </a:lnTo>
                <a:lnTo>
                  <a:pt x="391053" y="337344"/>
                </a:lnTo>
                <a:lnTo>
                  <a:pt x="391846" y="332581"/>
                </a:lnTo>
                <a:lnTo>
                  <a:pt x="392638" y="327819"/>
                </a:lnTo>
                <a:lnTo>
                  <a:pt x="391846" y="323056"/>
                </a:lnTo>
                <a:lnTo>
                  <a:pt x="391449" y="318691"/>
                </a:lnTo>
                <a:lnTo>
                  <a:pt x="390260" y="314722"/>
                </a:lnTo>
                <a:lnTo>
                  <a:pt x="389071" y="310753"/>
                </a:lnTo>
                <a:lnTo>
                  <a:pt x="387089" y="307578"/>
                </a:lnTo>
                <a:lnTo>
                  <a:pt x="384711" y="304006"/>
                </a:lnTo>
                <a:lnTo>
                  <a:pt x="381937" y="301228"/>
                </a:lnTo>
                <a:lnTo>
                  <a:pt x="379162" y="298053"/>
                </a:lnTo>
                <a:lnTo>
                  <a:pt x="375595" y="295672"/>
                </a:lnTo>
                <a:lnTo>
                  <a:pt x="372028" y="293291"/>
                </a:lnTo>
                <a:lnTo>
                  <a:pt x="367668" y="291306"/>
                </a:lnTo>
                <a:lnTo>
                  <a:pt x="363308" y="289719"/>
                </a:lnTo>
                <a:lnTo>
                  <a:pt x="358948" y="288528"/>
                </a:lnTo>
                <a:lnTo>
                  <a:pt x="353796" y="287734"/>
                </a:lnTo>
                <a:lnTo>
                  <a:pt x="348247" y="287337"/>
                </a:lnTo>
                <a:lnTo>
                  <a:pt x="342698" y="286941"/>
                </a:lnTo>
                <a:close/>
                <a:moveTo>
                  <a:pt x="1500585" y="158750"/>
                </a:moveTo>
                <a:lnTo>
                  <a:pt x="1511301" y="159147"/>
                </a:lnTo>
                <a:lnTo>
                  <a:pt x="1521223" y="159940"/>
                </a:lnTo>
                <a:lnTo>
                  <a:pt x="1531541" y="161528"/>
                </a:lnTo>
                <a:lnTo>
                  <a:pt x="1540669" y="163115"/>
                </a:lnTo>
                <a:lnTo>
                  <a:pt x="1550194" y="165894"/>
                </a:lnTo>
                <a:lnTo>
                  <a:pt x="1558529" y="168275"/>
                </a:lnTo>
                <a:lnTo>
                  <a:pt x="1566863" y="171450"/>
                </a:lnTo>
                <a:lnTo>
                  <a:pt x="1574404" y="174228"/>
                </a:lnTo>
                <a:lnTo>
                  <a:pt x="1581548" y="177403"/>
                </a:lnTo>
                <a:lnTo>
                  <a:pt x="1588294" y="180975"/>
                </a:lnTo>
                <a:lnTo>
                  <a:pt x="1595041" y="184150"/>
                </a:lnTo>
                <a:lnTo>
                  <a:pt x="1606154" y="191690"/>
                </a:lnTo>
                <a:lnTo>
                  <a:pt x="1615679" y="198437"/>
                </a:lnTo>
                <a:lnTo>
                  <a:pt x="1622823" y="203994"/>
                </a:lnTo>
                <a:lnTo>
                  <a:pt x="1628379" y="208756"/>
                </a:lnTo>
                <a:lnTo>
                  <a:pt x="1632744" y="213122"/>
                </a:lnTo>
                <a:lnTo>
                  <a:pt x="1631554" y="216297"/>
                </a:lnTo>
                <a:lnTo>
                  <a:pt x="1629173" y="219869"/>
                </a:lnTo>
                <a:lnTo>
                  <a:pt x="1626791" y="224234"/>
                </a:lnTo>
                <a:lnTo>
                  <a:pt x="1623219" y="229394"/>
                </a:lnTo>
                <a:lnTo>
                  <a:pt x="1619251" y="234950"/>
                </a:lnTo>
                <a:lnTo>
                  <a:pt x="1614091" y="240903"/>
                </a:lnTo>
                <a:lnTo>
                  <a:pt x="1607741" y="246459"/>
                </a:lnTo>
                <a:lnTo>
                  <a:pt x="1604566" y="248840"/>
                </a:lnTo>
                <a:lnTo>
                  <a:pt x="1600994" y="251222"/>
                </a:lnTo>
                <a:lnTo>
                  <a:pt x="1597423" y="253603"/>
                </a:lnTo>
                <a:lnTo>
                  <a:pt x="1593057" y="255587"/>
                </a:lnTo>
                <a:lnTo>
                  <a:pt x="1588691" y="257175"/>
                </a:lnTo>
                <a:lnTo>
                  <a:pt x="1584723" y="258762"/>
                </a:lnTo>
                <a:lnTo>
                  <a:pt x="1579563" y="259953"/>
                </a:lnTo>
                <a:lnTo>
                  <a:pt x="1574801" y="260747"/>
                </a:lnTo>
                <a:lnTo>
                  <a:pt x="1569244" y="261144"/>
                </a:lnTo>
                <a:lnTo>
                  <a:pt x="1564085" y="261144"/>
                </a:lnTo>
                <a:lnTo>
                  <a:pt x="1558529" y="260747"/>
                </a:lnTo>
                <a:lnTo>
                  <a:pt x="1552179" y="259953"/>
                </a:lnTo>
                <a:lnTo>
                  <a:pt x="1545829" y="257969"/>
                </a:lnTo>
                <a:lnTo>
                  <a:pt x="1539479" y="255984"/>
                </a:lnTo>
                <a:lnTo>
                  <a:pt x="1532732" y="253603"/>
                </a:lnTo>
                <a:lnTo>
                  <a:pt x="1525588" y="250031"/>
                </a:lnTo>
                <a:lnTo>
                  <a:pt x="1517651" y="246062"/>
                </a:lnTo>
                <a:lnTo>
                  <a:pt x="1509316" y="242490"/>
                </a:lnTo>
                <a:lnTo>
                  <a:pt x="1542654" y="258762"/>
                </a:lnTo>
                <a:lnTo>
                  <a:pt x="1558926" y="266303"/>
                </a:lnTo>
                <a:lnTo>
                  <a:pt x="1566069" y="269081"/>
                </a:lnTo>
                <a:lnTo>
                  <a:pt x="1573610" y="271462"/>
                </a:lnTo>
                <a:lnTo>
                  <a:pt x="1580754" y="273844"/>
                </a:lnTo>
                <a:lnTo>
                  <a:pt x="1587501" y="275431"/>
                </a:lnTo>
                <a:lnTo>
                  <a:pt x="1593851" y="276622"/>
                </a:lnTo>
                <a:lnTo>
                  <a:pt x="1599804" y="277019"/>
                </a:lnTo>
                <a:lnTo>
                  <a:pt x="1605757" y="276622"/>
                </a:lnTo>
                <a:lnTo>
                  <a:pt x="1611313" y="275431"/>
                </a:lnTo>
                <a:lnTo>
                  <a:pt x="1615679" y="273844"/>
                </a:lnTo>
                <a:lnTo>
                  <a:pt x="1618457" y="271859"/>
                </a:lnTo>
                <a:lnTo>
                  <a:pt x="1620441" y="270669"/>
                </a:lnTo>
                <a:lnTo>
                  <a:pt x="1621632" y="282178"/>
                </a:lnTo>
                <a:lnTo>
                  <a:pt x="1622029" y="292497"/>
                </a:lnTo>
                <a:lnTo>
                  <a:pt x="1621632" y="302419"/>
                </a:lnTo>
                <a:lnTo>
                  <a:pt x="1621235" y="311944"/>
                </a:lnTo>
                <a:lnTo>
                  <a:pt x="1622823" y="310356"/>
                </a:lnTo>
                <a:lnTo>
                  <a:pt x="1623616" y="309959"/>
                </a:lnTo>
                <a:lnTo>
                  <a:pt x="1625204" y="309562"/>
                </a:lnTo>
                <a:lnTo>
                  <a:pt x="1626394" y="309959"/>
                </a:lnTo>
                <a:lnTo>
                  <a:pt x="1627188" y="310753"/>
                </a:lnTo>
                <a:lnTo>
                  <a:pt x="1628379" y="311944"/>
                </a:lnTo>
                <a:lnTo>
                  <a:pt x="1629569" y="313928"/>
                </a:lnTo>
                <a:lnTo>
                  <a:pt x="1631951" y="317897"/>
                </a:lnTo>
                <a:lnTo>
                  <a:pt x="1633538" y="323850"/>
                </a:lnTo>
                <a:lnTo>
                  <a:pt x="1634729" y="331391"/>
                </a:lnTo>
                <a:lnTo>
                  <a:pt x="1635919" y="339328"/>
                </a:lnTo>
                <a:lnTo>
                  <a:pt x="1636316" y="348853"/>
                </a:lnTo>
                <a:lnTo>
                  <a:pt x="1636713" y="358775"/>
                </a:lnTo>
                <a:lnTo>
                  <a:pt x="1636316" y="368697"/>
                </a:lnTo>
                <a:lnTo>
                  <a:pt x="1635919" y="377825"/>
                </a:lnTo>
                <a:lnTo>
                  <a:pt x="1634729" y="385763"/>
                </a:lnTo>
                <a:lnTo>
                  <a:pt x="1633538" y="393303"/>
                </a:lnTo>
                <a:lnTo>
                  <a:pt x="1631951" y="399256"/>
                </a:lnTo>
                <a:lnTo>
                  <a:pt x="1629569" y="404019"/>
                </a:lnTo>
                <a:lnTo>
                  <a:pt x="1628379" y="405209"/>
                </a:lnTo>
                <a:lnTo>
                  <a:pt x="1627188" y="406400"/>
                </a:lnTo>
                <a:lnTo>
                  <a:pt x="1626394" y="407194"/>
                </a:lnTo>
                <a:lnTo>
                  <a:pt x="1625204" y="407591"/>
                </a:lnTo>
                <a:lnTo>
                  <a:pt x="1623616" y="407194"/>
                </a:lnTo>
                <a:lnTo>
                  <a:pt x="1622426" y="406400"/>
                </a:lnTo>
                <a:lnTo>
                  <a:pt x="1621235" y="405209"/>
                </a:lnTo>
                <a:lnTo>
                  <a:pt x="1620044" y="403622"/>
                </a:lnTo>
                <a:lnTo>
                  <a:pt x="1618060" y="398463"/>
                </a:lnTo>
                <a:lnTo>
                  <a:pt x="1616076" y="392113"/>
                </a:lnTo>
                <a:lnTo>
                  <a:pt x="1614885" y="400447"/>
                </a:lnTo>
                <a:lnTo>
                  <a:pt x="1613694" y="409178"/>
                </a:lnTo>
                <a:lnTo>
                  <a:pt x="1612107" y="417116"/>
                </a:lnTo>
                <a:lnTo>
                  <a:pt x="1609726" y="425053"/>
                </a:lnTo>
                <a:lnTo>
                  <a:pt x="1607344" y="432594"/>
                </a:lnTo>
                <a:lnTo>
                  <a:pt x="1604963" y="440135"/>
                </a:lnTo>
                <a:lnTo>
                  <a:pt x="1601788" y="447278"/>
                </a:lnTo>
                <a:lnTo>
                  <a:pt x="1599010" y="454025"/>
                </a:lnTo>
                <a:lnTo>
                  <a:pt x="1595438" y="460772"/>
                </a:lnTo>
                <a:lnTo>
                  <a:pt x="1592263" y="467519"/>
                </a:lnTo>
                <a:lnTo>
                  <a:pt x="1588294" y="473869"/>
                </a:lnTo>
                <a:lnTo>
                  <a:pt x="1584326" y="479822"/>
                </a:lnTo>
                <a:lnTo>
                  <a:pt x="1579960" y="485775"/>
                </a:lnTo>
                <a:lnTo>
                  <a:pt x="1575594" y="491331"/>
                </a:lnTo>
                <a:lnTo>
                  <a:pt x="1571626" y="496491"/>
                </a:lnTo>
                <a:lnTo>
                  <a:pt x="1566863" y="501253"/>
                </a:lnTo>
                <a:lnTo>
                  <a:pt x="1562101" y="506016"/>
                </a:lnTo>
                <a:lnTo>
                  <a:pt x="1557735" y="510778"/>
                </a:lnTo>
                <a:lnTo>
                  <a:pt x="1552576" y="514747"/>
                </a:lnTo>
                <a:lnTo>
                  <a:pt x="1547416" y="518716"/>
                </a:lnTo>
                <a:lnTo>
                  <a:pt x="1542257" y="521891"/>
                </a:lnTo>
                <a:lnTo>
                  <a:pt x="1537494" y="525463"/>
                </a:lnTo>
                <a:lnTo>
                  <a:pt x="1532335" y="528241"/>
                </a:lnTo>
                <a:lnTo>
                  <a:pt x="1527176" y="531416"/>
                </a:lnTo>
                <a:lnTo>
                  <a:pt x="1522016" y="533400"/>
                </a:lnTo>
                <a:lnTo>
                  <a:pt x="1517254" y="535385"/>
                </a:lnTo>
                <a:lnTo>
                  <a:pt x="1512094" y="537766"/>
                </a:lnTo>
                <a:lnTo>
                  <a:pt x="1506935" y="538957"/>
                </a:lnTo>
                <a:lnTo>
                  <a:pt x="1502569" y="540147"/>
                </a:lnTo>
                <a:lnTo>
                  <a:pt x="1497410" y="540941"/>
                </a:lnTo>
                <a:lnTo>
                  <a:pt x="1492648" y="541338"/>
                </a:lnTo>
                <a:lnTo>
                  <a:pt x="1487488" y="541338"/>
                </a:lnTo>
                <a:lnTo>
                  <a:pt x="1483916" y="541338"/>
                </a:lnTo>
                <a:lnTo>
                  <a:pt x="1479948" y="540941"/>
                </a:lnTo>
                <a:lnTo>
                  <a:pt x="1475979" y="540147"/>
                </a:lnTo>
                <a:lnTo>
                  <a:pt x="1471613" y="538957"/>
                </a:lnTo>
                <a:lnTo>
                  <a:pt x="1466851" y="537369"/>
                </a:lnTo>
                <a:lnTo>
                  <a:pt x="1462485" y="535385"/>
                </a:lnTo>
                <a:lnTo>
                  <a:pt x="1452960" y="531019"/>
                </a:lnTo>
                <a:lnTo>
                  <a:pt x="1443435" y="525066"/>
                </a:lnTo>
                <a:lnTo>
                  <a:pt x="1433513" y="517922"/>
                </a:lnTo>
                <a:lnTo>
                  <a:pt x="1423988" y="509985"/>
                </a:lnTo>
                <a:lnTo>
                  <a:pt x="1414066" y="500460"/>
                </a:lnTo>
                <a:lnTo>
                  <a:pt x="1404938" y="490538"/>
                </a:lnTo>
                <a:lnTo>
                  <a:pt x="1395810" y="479425"/>
                </a:lnTo>
                <a:lnTo>
                  <a:pt x="1386682" y="467519"/>
                </a:lnTo>
                <a:lnTo>
                  <a:pt x="1378744" y="454819"/>
                </a:lnTo>
                <a:lnTo>
                  <a:pt x="1375173" y="448072"/>
                </a:lnTo>
                <a:lnTo>
                  <a:pt x="1371601" y="441325"/>
                </a:lnTo>
                <a:lnTo>
                  <a:pt x="1368426" y="434578"/>
                </a:lnTo>
                <a:lnTo>
                  <a:pt x="1364854" y="427434"/>
                </a:lnTo>
                <a:lnTo>
                  <a:pt x="1362076" y="420291"/>
                </a:lnTo>
                <a:lnTo>
                  <a:pt x="1359298" y="412750"/>
                </a:lnTo>
                <a:lnTo>
                  <a:pt x="1356916" y="405209"/>
                </a:lnTo>
                <a:lnTo>
                  <a:pt x="1354932" y="397669"/>
                </a:lnTo>
                <a:lnTo>
                  <a:pt x="1352948" y="402828"/>
                </a:lnTo>
                <a:lnTo>
                  <a:pt x="1350963" y="406400"/>
                </a:lnTo>
                <a:lnTo>
                  <a:pt x="1350169" y="408384"/>
                </a:lnTo>
                <a:lnTo>
                  <a:pt x="1349376" y="409178"/>
                </a:lnTo>
                <a:lnTo>
                  <a:pt x="1348185" y="409972"/>
                </a:lnTo>
                <a:lnTo>
                  <a:pt x="1346994" y="409972"/>
                </a:lnTo>
                <a:lnTo>
                  <a:pt x="1345407" y="409972"/>
                </a:lnTo>
                <a:lnTo>
                  <a:pt x="1344613" y="409178"/>
                </a:lnTo>
                <a:lnTo>
                  <a:pt x="1343423" y="407591"/>
                </a:lnTo>
                <a:lnTo>
                  <a:pt x="1342232" y="406003"/>
                </a:lnTo>
                <a:lnTo>
                  <a:pt x="1340248" y="401638"/>
                </a:lnTo>
                <a:lnTo>
                  <a:pt x="1338263" y="395684"/>
                </a:lnTo>
                <a:lnTo>
                  <a:pt x="1337073" y="388541"/>
                </a:lnTo>
                <a:lnTo>
                  <a:pt x="1335882" y="379809"/>
                </a:lnTo>
                <a:lnTo>
                  <a:pt x="1335088" y="371078"/>
                </a:lnTo>
                <a:lnTo>
                  <a:pt x="1335088" y="361156"/>
                </a:lnTo>
                <a:lnTo>
                  <a:pt x="1335088" y="351234"/>
                </a:lnTo>
                <a:lnTo>
                  <a:pt x="1335882" y="342106"/>
                </a:lnTo>
                <a:lnTo>
                  <a:pt x="1337073" y="333772"/>
                </a:lnTo>
                <a:lnTo>
                  <a:pt x="1338263" y="326231"/>
                </a:lnTo>
                <a:lnTo>
                  <a:pt x="1340248" y="320675"/>
                </a:lnTo>
                <a:lnTo>
                  <a:pt x="1342232" y="315912"/>
                </a:lnTo>
                <a:lnTo>
                  <a:pt x="1343423" y="314325"/>
                </a:lnTo>
                <a:lnTo>
                  <a:pt x="1344613" y="312737"/>
                </a:lnTo>
                <a:lnTo>
                  <a:pt x="1345407" y="312341"/>
                </a:lnTo>
                <a:lnTo>
                  <a:pt x="1346994" y="311944"/>
                </a:lnTo>
                <a:lnTo>
                  <a:pt x="1347788" y="311944"/>
                </a:lnTo>
                <a:lnTo>
                  <a:pt x="1348582" y="312341"/>
                </a:lnTo>
                <a:lnTo>
                  <a:pt x="1348979" y="300037"/>
                </a:lnTo>
                <a:lnTo>
                  <a:pt x="1349773" y="294084"/>
                </a:lnTo>
                <a:lnTo>
                  <a:pt x="1350566" y="288528"/>
                </a:lnTo>
                <a:lnTo>
                  <a:pt x="1350169" y="281781"/>
                </a:lnTo>
                <a:lnTo>
                  <a:pt x="1349773" y="275431"/>
                </a:lnTo>
                <a:lnTo>
                  <a:pt x="1349773" y="269081"/>
                </a:lnTo>
                <a:lnTo>
                  <a:pt x="1350169" y="263525"/>
                </a:lnTo>
                <a:lnTo>
                  <a:pt x="1350566" y="257969"/>
                </a:lnTo>
                <a:lnTo>
                  <a:pt x="1351360" y="253206"/>
                </a:lnTo>
                <a:lnTo>
                  <a:pt x="1352154" y="248444"/>
                </a:lnTo>
                <a:lnTo>
                  <a:pt x="1353741" y="243681"/>
                </a:lnTo>
                <a:lnTo>
                  <a:pt x="1355329" y="240109"/>
                </a:lnTo>
                <a:lnTo>
                  <a:pt x="1356916" y="236140"/>
                </a:lnTo>
                <a:lnTo>
                  <a:pt x="1358901" y="232569"/>
                </a:lnTo>
                <a:lnTo>
                  <a:pt x="1361282" y="229394"/>
                </a:lnTo>
                <a:lnTo>
                  <a:pt x="1363663" y="226615"/>
                </a:lnTo>
                <a:lnTo>
                  <a:pt x="1366044" y="223837"/>
                </a:lnTo>
                <a:lnTo>
                  <a:pt x="1369219" y="221456"/>
                </a:lnTo>
                <a:lnTo>
                  <a:pt x="1371998" y="219472"/>
                </a:lnTo>
                <a:lnTo>
                  <a:pt x="1358504" y="219869"/>
                </a:lnTo>
                <a:lnTo>
                  <a:pt x="1348582" y="219869"/>
                </a:lnTo>
                <a:lnTo>
                  <a:pt x="1339454" y="220662"/>
                </a:lnTo>
                <a:lnTo>
                  <a:pt x="1345407" y="217090"/>
                </a:lnTo>
                <a:lnTo>
                  <a:pt x="1351757" y="213122"/>
                </a:lnTo>
                <a:lnTo>
                  <a:pt x="1358107" y="208756"/>
                </a:lnTo>
                <a:lnTo>
                  <a:pt x="1364457" y="203597"/>
                </a:lnTo>
                <a:lnTo>
                  <a:pt x="1376760" y="194865"/>
                </a:lnTo>
                <a:lnTo>
                  <a:pt x="1382316" y="190897"/>
                </a:lnTo>
                <a:lnTo>
                  <a:pt x="1387476" y="187722"/>
                </a:lnTo>
                <a:lnTo>
                  <a:pt x="1401763" y="180975"/>
                </a:lnTo>
                <a:lnTo>
                  <a:pt x="1415257" y="175022"/>
                </a:lnTo>
                <a:lnTo>
                  <a:pt x="1428751" y="170259"/>
                </a:lnTo>
                <a:lnTo>
                  <a:pt x="1441054" y="166687"/>
                </a:lnTo>
                <a:lnTo>
                  <a:pt x="1453754" y="163115"/>
                </a:lnTo>
                <a:lnTo>
                  <a:pt x="1466057" y="161131"/>
                </a:lnTo>
                <a:lnTo>
                  <a:pt x="1477963" y="159544"/>
                </a:lnTo>
                <a:lnTo>
                  <a:pt x="1489473" y="159147"/>
                </a:lnTo>
                <a:lnTo>
                  <a:pt x="1500585" y="158750"/>
                </a:lnTo>
                <a:close/>
                <a:moveTo>
                  <a:pt x="354192" y="158750"/>
                </a:moveTo>
                <a:lnTo>
                  <a:pt x="365290" y="159147"/>
                </a:lnTo>
                <a:lnTo>
                  <a:pt x="375199" y="159940"/>
                </a:lnTo>
                <a:lnTo>
                  <a:pt x="385108" y="161528"/>
                </a:lnTo>
                <a:lnTo>
                  <a:pt x="394620" y="163115"/>
                </a:lnTo>
                <a:lnTo>
                  <a:pt x="403340" y="165894"/>
                </a:lnTo>
                <a:lnTo>
                  <a:pt x="412060" y="168275"/>
                </a:lnTo>
                <a:lnTo>
                  <a:pt x="420383" y="171450"/>
                </a:lnTo>
                <a:lnTo>
                  <a:pt x="428310" y="174228"/>
                </a:lnTo>
                <a:lnTo>
                  <a:pt x="435445" y="177403"/>
                </a:lnTo>
                <a:lnTo>
                  <a:pt x="442183" y="180975"/>
                </a:lnTo>
                <a:lnTo>
                  <a:pt x="448524" y="184150"/>
                </a:lnTo>
                <a:lnTo>
                  <a:pt x="460019" y="191690"/>
                </a:lnTo>
                <a:lnTo>
                  <a:pt x="469135" y="198437"/>
                </a:lnTo>
                <a:lnTo>
                  <a:pt x="476665" y="203994"/>
                </a:lnTo>
                <a:lnTo>
                  <a:pt x="482214" y="208756"/>
                </a:lnTo>
                <a:lnTo>
                  <a:pt x="486178" y="213122"/>
                </a:lnTo>
                <a:lnTo>
                  <a:pt x="484592" y="216297"/>
                </a:lnTo>
                <a:lnTo>
                  <a:pt x="483007" y="219869"/>
                </a:lnTo>
                <a:lnTo>
                  <a:pt x="480629" y="224234"/>
                </a:lnTo>
                <a:lnTo>
                  <a:pt x="477062" y="229394"/>
                </a:lnTo>
                <a:lnTo>
                  <a:pt x="472306" y="234950"/>
                </a:lnTo>
                <a:lnTo>
                  <a:pt x="467549" y="240903"/>
                </a:lnTo>
                <a:lnTo>
                  <a:pt x="461604" y="246459"/>
                </a:lnTo>
                <a:lnTo>
                  <a:pt x="458037" y="248840"/>
                </a:lnTo>
                <a:lnTo>
                  <a:pt x="454866" y="251222"/>
                </a:lnTo>
                <a:lnTo>
                  <a:pt x="450902" y="253603"/>
                </a:lnTo>
                <a:lnTo>
                  <a:pt x="446939" y="255587"/>
                </a:lnTo>
                <a:lnTo>
                  <a:pt x="442579" y="257175"/>
                </a:lnTo>
                <a:lnTo>
                  <a:pt x="437823" y="258762"/>
                </a:lnTo>
                <a:lnTo>
                  <a:pt x="433463" y="259953"/>
                </a:lnTo>
                <a:lnTo>
                  <a:pt x="428310" y="260747"/>
                </a:lnTo>
                <a:lnTo>
                  <a:pt x="423158" y="261144"/>
                </a:lnTo>
                <a:lnTo>
                  <a:pt x="417609" y="261144"/>
                </a:lnTo>
                <a:lnTo>
                  <a:pt x="411663" y="260747"/>
                </a:lnTo>
                <a:lnTo>
                  <a:pt x="406114" y="259953"/>
                </a:lnTo>
                <a:lnTo>
                  <a:pt x="399773" y="257969"/>
                </a:lnTo>
                <a:lnTo>
                  <a:pt x="393431" y="255984"/>
                </a:lnTo>
                <a:lnTo>
                  <a:pt x="386693" y="253603"/>
                </a:lnTo>
                <a:lnTo>
                  <a:pt x="379559" y="250031"/>
                </a:lnTo>
                <a:lnTo>
                  <a:pt x="371235" y="246062"/>
                </a:lnTo>
                <a:lnTo>
                  <a:pt x="362912" y="242490"/>
                </a:lnTo>
                <a:lnTo>
                  <a:pt x="396602" y="258762"/>
                </a:lnTo>
                <a:lnTo>
                  <a:pt x="412060" y="266303"/>
                </a:lnTo>
                <a:lnTo>
                  <a:pt x="419987" y="269081"/>
                </a:lnTo>
                <a:lnTo>
                  <a:pt x="427518" y="271462"/>
                </a:lnTo>
                <a:lnTo>
                  <a:pt x="434256" y="273844"/>
                </a:lnTo>
                <a:lnTo>
                  <a:pt x="440994" y="275431"/>
                </a:lnTo>
                <a:lnTo>
                  <a:pt x="447732" y="276622"/>
                </a:lnTo>
                <a:lnTo>
                  <a:pt x="453677" y="277019"/>
                </a:lnTo>
                <a:lnTo>
                  <a:pt x="459226" y="276622"/>
                </a:lnTo>
                <a:lnTo>
                  <a:pt x="464378" y="275431"/>
                </a:lnTo>
                <a:lnTo>
                  <a:pt x="469531" y="273844"/>
                </a:lnTo>
                <a:lnTo>
                  <a:pt x="471513" y="271859"/>
                </a:lnTo>
                <a:lnTo>
                  <a:pt x="473891" y="270669"/>
                </a:lnTo>
                <a:lnTo>
                  <a:pt x="475080" y="282178"/>
                </a:lnTo>
                <a:lnTo>
                  <a:pt x="475476" y="292497"/>
                </a:lnTo>
                <a:lnTo>
                  <a:pt x="475476" y="302419"/>
                </a:lnTo>
                <a:lnTo>
                  <a:pt x="475080" y="311944"/>
                </a:lnTo>
                <a:lnTo>
                  <a:pt x="476665" y="310356"/>
                </a:lnTo>
                <a:lnTo>
                  <a:pt x="477458" y="309959"/>
                </a:lnTo>
                <a:lnTo>
                  <a:pt x="478251" y="309562"/>
                </a:lnTo>
                <a:lnTo>
                  <a:pt x="479440" y="309959"/>
                </a:lnTo>
                <a:lnTo>
                  <a:pt x="481025" y="310753"/>
                </a:lnTo>
                <a:lnTo>
                  <a:pt x="482214" y="311944"/>
                </a:lnTo>
                <a:lnTo>
                  <a:pt x="483007" y="313928"/>
                </a:lnTo>
                <a:lnTo>
                  <a:pt x="484989" y="317897"/>
                </a:lnTo>
                <a:lnTo>
                  <a:pt x="486574" y="323850"/>
                </a:lnTo>
                <a:lnTo>
                  <a:pt x="488556" y="331391"/>
                </a:lnTo>
                <a:lnTo>
                  <a:pt x="489349" y="339328"/>
                </a:lnTo>
                <a:lnTo>
                  <a:pt x="490141" y="348853"/>
                </a:lnTo>
                <a:lnTo>
                  <a:pt x="490538" y="358775"/>
                </a:lnTo>
                <a:lnTo>
                  <a:pt x="490141" y="368697"/>
                </a:lnTo>
                <a:lnTo>
                  <a:pt x="489349" y="377825"/>
                </a:lnTo>
                <a:lnTo>
                  <a:pt x="488556" y="385763"/>
                </a:lnTo>
                <a:lnTo>
                  <a:pt x="486574" y="393303"/>
                </a:lnTo>
                <a:lnTo>
                  <a:pt x="484989" y="399256"/>
                </a:lnTo>
                <a:lnTo>
                  <a:pt x="483007" y="404019"/>
                </a:lnTo>
                <a:lnTo>
                  <a:pt x="482214" y="405209"/>
                </a:lnTo>
                <a:lnTo>
                  <a:pt x="481025" y="406400"/>
                </a:lnTo>
                <a:lnTo>
                  <a:pt x="479440" y="407194"/>
                </a:lnTo>
                <a:lnTo>
                  <a:pt x="478251" y="407591"/>
                </a:lnTo>
                <a:lnTo>
                  <a:pt x="477062" y="407194"/>
                </a:lnTo>
                <a:lnTo>
                  <a:pt x="475873" y="406400"/>
                </a:lnTo>
                <a:lnTo>
                  <a:pt x="475080" y="405209"/>
                </a:lnTo>
                <a:lnTo>
                  <a:pt x="473891" y="403622"/>
                </a:lnTo>
                <a:lnTo>
                  <a:pt x="471513" y="398463"/>
                </a:lnTo>
                <a:lnTo>
                  <a:pt x="469927" y="392113"/>
                </a:lnTo>
                <a:lnTo>
                  <a:pt x="468738" y="400447"/>
                </a:lnTo>
                <a:lnTo>
                  <a:pt x="467549" y="409178"/>
                </a:lnTo>
                <a:lnTo>
                  <a:pt x="465171" y="417116"/>
                </a:lnTo>
                <a:lnTo>
                  <a:pt x="463586" y="425053"/>
                </a:lnTo>
                <a:lnTo>
                  <a:pt x="461208" y="432594"/>
                </a:lnTo>
                <a:lnTo>
                  <a:pt x="458433" y="440135"/>
                </a:lnTo>
                <a:lnTo>
                  <a:pt x="455659" y="447278"/>
                </a:lnTo>
                <a:lnTo>
                  <a:pt x="452488" y="454025"/>
                </a:lnTo>
                <a:lnTo>
                  <a:pt x="449317" y="460772"/>
                </a:lnTo>
                <a:lnTo>
                  <a:pt x="445353" y="467519"/>
                </a:lnTo>
                <a:lnTo>
                  <a:pt x="441786" y="473869"/>
                </a:lnTo>
                <a:lnTo>
                  <a:pt x="437823" y="479822"/>
                </a:lnTo>
                <a:lnTo>
                  <a:pt x="433859" y="485775"/>
                </a:lnTo>
                <a:lnTo>
                  <a:pt x="429499" y="491331"/>
                </a:lnTo>
                <a:lnTo>
                  <a:pt x="424743" y="496491"/>
                </a:lnTo>
                <a:lnTo>
                  <a:pt x="420780" y="501253"/>
                </a:lnTo>
                <a:lnTo>
                  <a:pt x="416023" y="506016"/>
                </a:lnTo>
                <a:lnTo>
                  <a:pt x="410871" y="510778"/>
                </a:lnTo>
                <a:lnTo>
                  <a:pt x="406511" y="514747"/>
                </a:lnTo>
                <a:lnTo>
                  <a:pt x="401358" y="518716"/>
                </a:lnTo>
                <a:lnTo>
                  <a:pt x="396206" y="521891"/>
                </a:lnTo>
                <a:lnTo>
                  <a:pt x="391053" y="525463"/>
                </a:lnTo>
                <a:lnTo>
                  <a:pt x="386297" y="528241"/>
                </a:lnTo>
                <a:lnTo>
                  <a:pt x="381144" y="531416"/>
                </a:lnTo>
                <a:lnTo>
                  <a:pt x="375992" y="533400"/>
                </a:lnTo>
                <a:lnTo>
                  <a:pt x="370839" y="535385"/>
                </a:lnTo>
                <a:lnTo>
                  <a:pt x="366083" y="537766"/>
                </a:lnTo>
                <a:lnTo>
                  <a:pt x="360930" y="538957"/>
                </a:lnTo>
                <a:lnTo>
                  <a:pt x="355778" y="540147"/>
                </a:lnTo>
                <a:lnTo>
                  <a:pt x="351021" y="540941"/>
                </a:lnTo>
                <a:lnTo>
                  <a:pt x="346265" y="541338"/>
                </a:lnTo>
                <a:lnTo>
                  <a:pt x="341509" y="541338"/>
                </a:lnTo>
                <a:lnTo>
                  <a:pt x="337545" y="541338"/>
                </a:lnTo>
                <a:lnTo>
                  <a:pt x="333582" y="540941"/>
                </a:lnTo>
                <a:lnTo>
                  <a:pt x="329222" y="540147"/>
                </a:lnTo>
                <a:lnTo>
                  <a:pt x="325258" y="538957"/>
                </a:lnTo>
                <a:lnTo>
                  <a:pt x="320898" y="537369"/>
                </a:lnTo>
                <a:lnTo>
                  <a:pt x="316142" y="535385"/>
                </a:lnTo>
                <a:lnTo>
                  <a:pt x="307026" y="531019"/>
                </a:lnTo>
                <a:lnTo>
                  <a:pt x="297117" y="525066"/>
                </a:lnTo>
                <a:lnTo>
                  <a:pt x="287605" y="517922"/>
                </a:lnTo>
                <a:lnTo>
                  <a:pt x="278092" y="509985"/>
                </a:lnTo>
                <a:lnTo>
                  <a:pt x="268183" y="500460"/>
                </a:lnTo>
                <a:lnTo>
                  <a:pt x="258671" y="490538"/>
                </a:lnTo>
                <a:lnTo>
                  <a:pt x="249555" y="479425"/>
                </a:lnTo>
                <a:lnTo>
                  <a:pt x="240835" y="467519"/>
                </a:lnTo>
                <a:lnTo>
                  <a:pt x="232908" y="454819"/>
                </a:lnTo>
                <a:lnTo>
                  <a:pt x="228944" y="448072"/>
                </a:lnTo>
                <a:lnTo>
                  <a:pt x="225377" y="441325"/>
                </a:lnTo>
                <a:lnTo>
                  <a:pt x="221810" y="434578"/>
                </a:lnTo>
                <a:lnTo>
                  <a:pt x="219036" y="427434"/>
                </a:lnTo>
                <a:lnTo>
                  <a:pt x="215865" y="420291"/>
                </a:lnTo>
                <a:lnTo>
                  <a:pt x="213090" y="412750"/>
                </a:lnTo>
                <a:lnTo>
                  <a:pt x="211109" y="405209"/>
                </a:lnTo>
                <a:lnTo>
                  <a:pt x="208730" y="397669"/>
                </a:lnTo>
                <a:lnTo>
                  <a:pt x="207145" y="402828"/>
                </a:lnTo>
                <a:lnTo>
                  <a:pt x="205163" y="406400"/>
                </a:lnTo>
                <a:lnTo>
                  <a:pt x="204371" y="408384"/>
                </a:lnTo>
                <a:lnTo>
                  <a:pt x="203181" y="409178"/>
                </a:lnTo>
                <a:lnTo>
                  <a:pt x="201992" y="409972"/>
                </a:lnTo>
                <a:lnTo>
                  <a:pt x="200803" y="409972"/>
                </a:lnTo>
                <a:lnTo>
                  <a:pt x="199614" y="409972"/>
                </a:lnTo>
                <a:lnTo>
                  <a:pt x="198425" y="409178"/>
                </a:lnTo>
                <a:lnTo>
                  <a:pt x="197236" y="407591"/>
                </a:lnTo>
                <a:lnTo>
                  <a:pt x="196443" y="406003"/>
                </a:lnTo>
                <a:lnTo>
                  <a:pt x="194065" y="401638"/>
                </a:lnTo>
                <a:lnTo>
                  <a:pt x="192480" y="395684"/>
                </a:lnTo>
                <a:lnTo>
                  <a:pt x="190895" y="388541"/>
                </a:lnTo>
                <a:lnTo>
                  <a:pt x="190102" y="379809"/>
                </a:lnTo>
                <a:lnTo>
                  <a:pt x="188913" y="371078"/>
                </a:lnTo>
                <a:lnTo>
                  <a:pt x="188913" y="361156"/>
                </a:lnTo>
                <a:lnTo>
                  <a:pt x="188913" y="351234"/>
                </a:lnTo>
                <a:lnTo>
                  <a:pt x="190102" y="342106"/>
                </a:lnTo>
                <a:lnTo>
                  <a:pt x="190895" y="333772"/>
                </a:lnTo>
                <a:lnTo>
                  <a:pt x="192480" y="326231"/>
                </a:lnTo>
                <a:lnTo>
                  <a:pt x="194065" y="320675"/>
                </a:lnTo>
                <a:lnTo>
                  <a:pt x="196443" y="315912"/>
                </a:lnTo>
                <a:lnTo>
                  <a:pt x="197236" y="314325"/>
                </a:lnTo>
                <a:lnTo>
                  <a:pt x="198425" y="312737"/>
                </a:lnTo>
                <a:lnTo>
                  <a:pt x="199614" y="312341"/>
                </a:lnTo>
                <a:lnTo>
                  <a:pt x="200803" y="311944"/>
                </a:lnTo>
                <a:lnTo>
                  <a:pt x="201596" y="311944"/>
                </a:lnTo>
                <a:lnTo>
                  <a:pt x="201992" y="312341"/>
                </a:lnTo>
                <a:lnTo>
                  <a:pt x="203181" y="300037"/>
                </a:lnTo>
                <a:lnTo>
                  <a:pt x="203974" y="294084"/>
                </a:lnTo>
                <a:lnTo>
                  <a:pt x="204767" y="288528"/>
                </a:lnTo>
                <a:lnTo>
                  <a:pt x="204371" y="281781"/>
                </a:lnTo>
                <a:lnTo>
                  <a:pt x="203974" y="275431"/>
                </a:lnTo>
                <a:lnTo>
                  <a:pt x="203974" y="269081"/>
                </a:lnTo>
                <a:lnTo>
                  <a:pt x="203974" y="263525"/>
                </a:lnTo>
                <a:lnTo>
                  <a:pt x="204767" y="257969"/>
                </a:lnTo>
                <a:lnTo>
                  <a:pt x="205560" y="253206"/>
                </a:lnTo>
                <a:lnTo>
                  <a:pt x="206352" y="248444"/>
                </a:lnTo>
                <a:lnTo>
                  <a:pt x="207541" y="243681"/>
                </a:lnTo>
                <a:lnTo>
                  <a:pt x="209127" y="240109"/>
                </a:lnTo>
                <a:lnTo>
                  <a:pt x="211109" y="236140"/>
                </a:lnTo>
                <a:lnTo>
                  <a:pt x="213090" y="232569"/>
                </a:lnTo>
                <a:lnTo>
                  <a:pt x="215072" y="229394"/>
                </a:lnTo>
                <a:lnTo>
                  <a:pt x="217847" y="226615"/>
                </a:lnTo>
                <a:lnTo>
                  <a:pt x="220225" y="223837"/>
                </a:lnTo>
                <a:lnTo>
                  <a:pt x="222603" y="221456"/>
                </a:lnTo>
                <a:lnTo>
                  <a:pt x="225774" y="219472"/>
                </a:lnTo>
                <a:lnTo>
                  <a:pt x="212694" y="219869"/>
                </a:lnTo>
                <a:lnTo>
                  <a:pt x="201992" y="219869"/>
                </a:lnTo>
                <a:lnTo>
                  <a:pt x="193273" y="220662"/>
                </a:lnTo>
                <a:lnTo>
                  <a:pt x="199614" y="217090"/>
                </a:lnTo>
                <a:lnTo>
                  <a:pt x="205956" y="213122"/>
                </a:lnTo>
                <a:lnTo>
                  <a:pt x="212298" y="208756"/>
                </a:lnTo>
                <a:lnTo>
                  <a:pt x="218639" y="203597"/>
                </a:lnTo>
                <a:lnTo>
                  <a:pt x="230926" y="194865"/>
                </a:lnTo>
                <a:lnTo>
                  <a:pt x="236079" y="190897"/>
                </a:lnTo>
                <a:lnTo>
                  <a:pt x="241231" y="187722"/>
                </a:lnTo>
                <a:lnTo>
                  <a:pt x="255104" y="180975"/>
                </a:lnTo>
                <a:lnTo>
                  <a:pt x="268976" y="175022"/>
                </a:lnTo>
                <a:lnTo>
                  <a:pt x="282056" y="170259"/>
                </a:lnTo>
                <a:lnTo>
                  <a:pt x="295135" y="166687"/>
                </a:lnTo>
                <a:lnTo>
                  <a:pt x="307819" y="163115"/>
                </a:lnTo>
                <a:lnTo>
                  <a:pt x="320106" y="161131"/>
                </a:lnTo>
                <a:lnTo>
                  <a:pt x="331996" y="159544"/>
                </a:lnTo>
                <a:lnTo>
                  <a:pt x="343094" y="159147"/>
                </a:lnTo>
                <a:lnTo>
                  <a:pt x="354192" y="158750"/>
                </a:lnTo>
                <a:close/>
                <a:moveTo>
                  <a:pt x="923918" y="157956"/>
                </a:moveTo>
                <a:lnTo>
                  <a:pt x="917185" y="158353"/>
                </a:lnTo>
                <a:lnTo>
                  <a:pt x="910056" y="158750"/>
                </a:lnTo>
                <a:lnTo>
                  <a:pt x="902928" y="159544"/>
                </a:lnTo>
                <a:lnTo>
                  <a:pt x="895403" y="161131"/>
                </a:lnTo>
                <a:lnTo>
                  <a:pt x="881937" y="164306"/>
                </a:lnTo>
                <a:lnTo>
                  <a:pt x="875996" y="165894"/>
                </a:lnTo>
                <a:lnTo>
                  <a:pt x="870451" y="167878"/>
                </a:lnTo>
                <a:lnTo>
                  <a:pt x="870451" y="196453"/>
                </a:lnTo>
                <a:lnTo>
                  <a:pt x="871640" y="196453"/>
                </a:lnTo>
                <a:lnTo>
                  <a:pt x="876392" y="194072"/>
                </a:lnTo>
                <a:lnTo>
                  <a:pt x="881145" y="191691"/>
                </a:lnTo>
                <a:lnTo>
                  <a:pt x="887086" y="189309"/>
                </a:lnTo>
                <a:lnTo>
                  <a:pt x="893422" y="186928"/>
                </a:lnTo>
                <a:lnTo>
                  <a:pt x="900551" y="184944"/>
                </a:lnTo>
                <a:lnTo>
                  <a:pt x="907680" y="182959"/>
                </a:lnTo>
                <a:lnTo>
                  <a:pt x="914809" y="182166"/>
                </a:lnTo>
                <a:lnTo>
                  <a:pt x="922334" y="182166"/>
                </a:lnTo>
                <a:lnTo>
                  <a:pt x="926294" y="182166"/>
                </a:lnTo>
                <a:lnTo>
                  <a:pt x="930255" y="182562"/>
                </a:lnTo>
                <a:lnTo>
                  <a:pt x="934215" y="182959"/>
                </a:lnTo>
                <a:lnTo>
                  <a:pt x="937384" y="183753"/>
                </a:lnTo>
                <a:lnTo>
                  <a:pt x="940948" y="185341"/>
                </a:lnTo>
                <a:lnTo>
                  <a:pt x="944117" y="186531"/>
                </a:lnTo>
                <a:lnTo>
                  <a:pt x="947285" y="188119"/>
                </a:lnTo>
                <a:lnTo>
                  <a:pt x="950057" y="189706"/>
                </a:lnTo>
                <a:lnTo>
                  <a:pt x="952434" y="192087"/>
                </a:lnTo>
                <a:lnTo>
                  <a:pt x="954810" y="194072"/>
                </a:lnTo>
                <a:lnTo>
                  <a:pt x="956394" y="196850"/>
                </a:lnTo>
                <a:lnTo>
                  <a:pt x="957978" y="199628"/>
                </a:lnTo>
                <a:lnTo>
                  <a:pt x="959167" y="202803"/>
                </a:lnTo>
                <a:lnTo>
                  <a:pt x="959959" y="206375"/>
                </a:lnTo>
                <a:lnTo>
                  <a:pt x="960751" y="209550"/>
                </a:lnTo>
                <a:lnTo>
                  <a:pt x="960751" y="213519"/>
                </a:lnTo>
                <a:lnTo>
                  <a:pt x="959959" y="219472"/>
                </a:lnTo>
                <a:lnTo>
                  <a:pt x="959167" y="224234"/>
                </a:lnTo>
                <a:lnTo>
                  <a:pt x="957978" y="229394"/>
                </a:lnTo>
                <a:lnTo>
                  <a:pt x="955998" y="233759"/>
                </a:lnTo>
                <a:lnTo>
                  <a:pt x="954018" y="237331"/>
                </a:lnTo>
                <a:lnTo>
                  <a:pt x="950850" y="241300"/>
                </a:lnTo>
                <a:lnTo>
                  <a:pt x="947681" y="245269"/>
                </a:lnTo>
                <a:lnTo>
                  <a:pt x="943325" y="248444"/>
                </a:lnTo>
                <a:lnTo>
                  <a:pt x="939760" y="252016"/>
                </a:lnTo>
                <a:lnTo>
                  <a:pt x="935800" y="254794"/>
                </a:lnTo>
                <a:lnTo>
                  <a:pt x="931047" y="257969"/>
                </a:lnTo>
                <a:lnTo>
                  <a:pt x="925898" y="261144"/>
                </a:lnTo>
                <a:lnTo>
                  <a:pt x="906096" y="272653"/>
                </a:lnTo>
                <a:lnTo>
                  <a:pt x="906096" y="315516"/>
                </a:lnTo>
                <a:lnTo>
                  <a:pt x="931443" y="315516"/>
                </a:lnTo>
                <a:lnTo>
                  <a:pt x="931443" y="283766"/>
                </a:lnTo>
                <a:lnTo>
                  <a:pt x="942929" y="277019"/>
                </a:lnTo>
                <a:lnTo>
                  <a:pt x="953226" y="270272"/>
                </a:lnTo>
                <a:lnTo>
                  <a:pt x="958374" y="266700"/>
                </a:lnTo>
                <a:lnTo>
                  <a:pt x="963127" y="262731"/>
                </a:lnTo>
                <a:lnTo>
                  <a:pt x="967484" y="259159"/>
                </a:lnTo>
                <a:lnTo>
                  <a:pt x="971444" y="255191"/>
                </a:lnTo>
                <a:lnTo>
                  <a:pt x="975405" y="250825"/>
                </a:lnTo>
                <a:lnTo>
                  <a:pt x="978573" y="246459"/>
                </a:lnTo>
                <a:lnTo>
                  <a:pt x="981741" y="241300"/>
                </a:lnTo>
                <a:lnTo>
                  <a:pt x="984514" y="236141"/>
                </a:lnTo>
                <a:lnTo>
                  <a:pt x="986494" y="230187"/>
                </a:lnTo>
                <a:lnTo>
                  <a:pt x="988079" y="224234"/>
                </a:lnTo>
                <a:lnTo>
                  <a:pt x="989267" y="218281"/>
                </a:lnTo>
                <a:lnTo>
                  <a:pt x="989267" y="211534"/>
                </a:lnTo>
                <a:lnTo>
                  <a:pt x="989267" y="205581"/>
                </a:lnTo>
                <a:lnTo>
                  <a:pt x="988475" y="200025"/>
                </a:lnTo>
                <a:lnTo>
                  <a:pt x="986494" y="194866"/>
                </a:lnTo>
                <a:lnTo>
                  <a:pt x="984910" y="189706"/>
                </a:lnTo>
                <a:lnTo>
                  <a:pt x="982534" y="185341"/>
                </a:lnTo>
                <a:lnTo>
                  <a:pt x="979365" y="180578"/>
                </a:lnTo>
                <a:lnTo>
                  <a:pt x="975801" y="176212"/>
                </a:lnTo>
                <a:lnTo>
                  <a:pt x="971840" y="172641"/>
                </a:lnTo>
                <a:lnTo>
                  <a:pt x="967484" y="169069"/>
                </a:lnTo>
                <a:lnTo>
                  <a:pt x="962335" y="166291"/>
                </a:lnTo>
                <a:lnTo>
                  <a:pt x="956790" y="163512"/>
                </a:lnTo>
                <a:lnTo>
                  <a:pt x="951246" y="161528"/>
                </a:lnTo>
                <a:lnTo>
                  <a:pt x="944909" y="159941"/>
                </a:lnTo>
                <a:lnTo>
                  <a:pt x="938176" y="159147"/>
                </a:lnTo>
                <a:lnTo>
                  <a:pt x="931443" y="158353"/>
                </a:lnTo>
                <a:lnTo>
                  <a:pt x="923918" y="157956"/>
                </a:lnTo>
                <a:close/>
                <a:moveTo>
                  <a:pt x="925106" y="0"/>
                </a:moveTo>
                <a:lnTo>
                  <a:pt x="938968" y="0"/>
                </a:lnTo>
                <a:lnTo>
                  <a:pt x="952434" y="397"/>
                </a:lnTo>
                <a:lnTo>
                  <a:pt x="965503" y="1984"/>
                </a:lnTo>
                <a:lnTo>
                  <a:pt x="978177" y="3572"/>
                </a:lnTo>
                <a:lnTo>
                  <a:pt x="990059" y="5953"/>
                </a:lnTo>
                <a:lnTo>
                  <a:pt x="1001544" y="9128"/>
                </a:lnTo>
                <a:lnTo>
                  <a:pt x="1012238" y="12303"/>
                </a:lnTo>
                <a:lnTo>
                  <a:pt x="1022931" y="15875"/>
                </a:lnTo>
                <a:lnTo>
                  <a:pt x="1032436" y="19844"/>
                </a:lnTo>
                <a:lnTo>
                  <a:pt x="1041942" y="24209"/>
                </a:lnTo>
                <a:lnTo>
                  <a:pt x="1050259" y="28178"/>
                </a:lnTo>
                <a:lnTo>
                  <a:pt x="1058180" y="32544"/>
                </a:lnTo>
                <a:lnTo>
                  <a:pt x="1065704" y="37306"/>
                </a:lnTo>
                <a:lnTo>
                  <a:pt x="1072437" y="41275"/>
                </a:lnTo>
                <a:lnTo>
                  <a:pt x="1084715" y="50006"/>
                </a:lnTo>
                <a:lnTo>
                  <a:pt x="1093824" y="57547"/>
                </a:lnTo>
                <a:lnTo>
                  <a:pt x="1100557" y="63500"/>
                </a:lnTo>
                <a:lnTo>
                  <a:pt x="1106102" y="68659"/>
                </a:lnTo>
                <a:lnTo>
                  <a:pt x="1104121" y="73025"/>
                </a:lnTo>
                <a:lnTo>
                  <a:pt x="1101745" y="77390"/>
                </a:lnTo>
                <a:lnTo>
                  <a:pt x="1098577" y="83344"/>
                </a:lnTo>
                <a:lnTo>
                  <a:pt x="1094220" y="89694"/>
                </a:lnTo>
                <a:lnTo>
                  <a:pt x="1089071" y="96837"/>
                </a:lnTo>
                <a:lnTo>
                  <a:pt x="1082339" y="103981"/>
                </a:lnTo>
                <a:lnTo>
                  <a:pt x="1078774" y="107156"/>
                </a:lnTo>
                <a:lnTo>
                  <a:pt x="1074418" y="111125"/>
                </a:lnTo>
                <a:lnTo>
                  <a:pt x="1070457" y="113903"/>
                </a:lnTo>
                <a:lnTo>
                  <a:pt x="1066101" y="117475"/>
                </a:lnTo>
                <a:lnTo>
                  <a:pt x="1060952" y="119856"/>
                </a:lnTo>
                <a:lnTo>
                  <a:pt x="1056199" y="122237"/>
                </a:lnTo>
                <a:lnTo>
                  <a:pt x="1050655" y="125016"/>
                </a:lnTo>
                <a:lnTo>
                  <a:pt x="1045110" y="126603"/>
                </a:lnTo>
                <a:lnTo>
                  <a:pt x="1039169" y="128191"/>
                </a:lnTo>
                <a:lnTo>
                  <a:pt x="1032832" y="128984"/>
                </a:lnTo>
                <a:lnTo>
                  <a:pt x="1026100" y="129381"/>
                </a:lnTo>
                <a:lnTo>
                  <a:pt x="1018971" y="129381"/>
                </a:lnTo>
                <a:lnTo>
                  <a:pt x="1011842" y="128984"/>
                </a:lnTo>
                <a:lnTo>
                  <a:pt x="1004317" y="127794"/>
                </a:lnTo>
                <a:lnTo>
                  <a:pt x="996792" y="125809"/>
                </a:lnTo>
                <a:lnTo>
                  <a:pt x="988475" y="123428"/>
                </a:lnTo>
                <a:lnTo>
                  <a:pt x="979761" y="119856"/>
                </a:lnTo>
                <a:lnTo>
                  <a:pt x="971048" y="115490"/>
                </a:lnTo>
                <a:lnTo>
                  <a:pt x="960751" y="110728"/>
                </a:lnTo>
                <a:lnTo>
                  <a:pt x="950057" y="105965"/>
                </a:lnTo>
                <a:lnTo>
                  <a:pt x="992435" y="126603"/>
                </a:lnTo>
                <a:lnTo>
                  <a:pt x="1012634" y="135334"/>
                </a:lnTo>
                <a:lnTo>
                  <a:pt x="1022139" y="139700"/>
                </a:lnTo>
                <a:lnTo>
                  <a:pt x="1031248" y="142875"/>
                </a:lnTo>
                <a:lnTo>
                  <a:pt x="1039961" y="145653"/>
                </a:lnTo>
                <a:lnTo>
                  <a:pt x="1049070" y="147637"/>
                </a:lnTo>
                <a:lnTo>
                  <a:pt x="1056991" y="149225"/>
                </a:lnTo>
                <a:lnTo>
                  <a:pt x="1064516" y="149622"/>
                </a:lnTo>
                <a:lnTo>
                  <a:pt x="1068081" y="149622"/>
                </a:lnTo>
                <a:lnTo>
                  <a:pt x="1071645" y="149225"/>
                </a:lnTo>
                <a:lnTo>
                  <a:pt x="1075606" y="148431"/>
                </a:lnTo>
                <a:lnTo>
                  <a:pt x="1078378" y="147637"/>
                </a:lnTo>
                <a:lnTo>
                  <a:pt x="1081546" y="146844"/>
                </a:lnTo>
                <a:lnTo>
                  <a:pt x="1084715" y="145256"/>
                </a:lnTo>
                <a:lnTo>
                  <a:pt x="1087487" y="143272"/>
                </a:lnTo>
                <a:lnTo>
                  <a:pt x="1090260" y="141287"/>
                </a:lnTo>
                <a:lnTo>
                  <a:pt x="1091844" y="155972"/>
                </a:lnTo>
                <a:lnTo>
                  <a:pt x="1092240" y="169069"/>
                </a:lnTo>
                <a:lnTo>
                  <a:pt x="1092240" y="181769"/>
                </a:lnTo>
                <a:lnTo>
                  <a:pt x="1091448" y="194072"/>
                </a:lnTo>
                <a:lnTo>
                  <a:pt x="1093824" y="192087"/>
                </a:lnTo>
                <a:lnTo>
                  <a:pt x="1094616" y="191294"/>
                </a:lnTo>
                <a:lnTo>
                  <a:pt x="1096200" y="191294"/>
                </a:lnTo>
                <a:lnTo>
                  <a:pt x="1097785" y="191691"/>
                </a:lnTo>
                <a:lnTo>
                  <a:pt x="1098973" y="192484"/>
                </a:lnTo>
                <a:lnTo>
                  <a:pt x="1100557" y="194072"/>
                </a:lnTo>
                <a:lnTo>
                  <a:pt x="1101745" y="195659"/>
                </a:lnTo>
                <a:lnTo>
                  <a:pt x="1103329" y="198834"/>
                </a:lnTo>
                <a:lnTo>
                  <a:pt x="1104517" y="201612"/>
                </a:lnTo>
                <a:lnTo>
                  <a:pt x="1106894" y="209153"/>
                </a:lnTo>
                <a:lnTo>
                  <a:pt x="1108478" y="218678"/>
                </a:lnTo>
                <a:lnTo>
                  <a:pt x="1110062" y="228997"/>
                </a:lnTo>
                <a:lnTo>
                  <a:pt x="1110854" y="240506"/>
                </a:lnTo>
                <a:lnTo>
                  <a:pt x="1111250" y="253206"/>
                </a:lnTo>
                <a:lnTo>
                  <a:pt x="1110854" y="265113"/>
                </a:lnTo>
                <a:lnTo>
                  <a:pt x="1110062" y="277019"/>
                </a:lnTo>
                <a:lnTo>
                  <a:pt x="1108478" y="287734"/>
                </a:lnTo>
                <a:lnTo>
                  <a:pt x="1106894" y="296466"/>
                </a:lnTo>
                <a:lnTo>
                  <a:pt x="1104517" y="304006"/>
                </a:lnTo>
                <a:lnTo>
                  <a:pt x="1103329" y="307578"/>
                </a:lnTo>
                <a:lnTo>
                  <a:pt x="1101745" y="309959"/>
                </a:lnTo>
                <a:lnTo>
                  <a:pt x="1100557" y="311944"/>
                </a:lnTo>
                <a:lnTo>
                  <a:pt x="1098973" y="313531"/>
                </a:lnTo>
                <a:lnTo>
                  <a:pt x="1097785" y="314722"/>
                </a:lnTo>
                <a:lnTo>
                  <a:pt x="1096200" y="314722"/>
                </a:lnTo>
                <a:lnTo>
                  <a:pt x="1094220" y="314722"/>
                </a:lnTo>
                <a:lnTo>
                  <a:pt x="1093032" y="313531"/>
                </a:lnTo>
                <a:lnTo>
                  <a:pt x="1091448" y="311547"/>
                </a:lnTo>
                <a:lnTo>
                  <a:pt x="1090260" y="309563"/>
                </a:lnTo>
                <a:lnTo>
                  <a:pt x="1088279" y="306784"/>
                </a:lnTo>
                <a:lnTo>
                  <a:pt x="1087091" y="303213"/>
                </a:lnTo>
                <a:lnTo>
                  <a:pt x="1085111" y="295275"/>
                </a:lnTo>
                <a:lnTo>
                  <a:pt x="1083923" y="305594"/>
                </a:lnTo>
                <a:lnTo>
                  <a:pt x="1081546" y="316309"/>
                </a:lnTo>
                <a:lnTo>
                  <a:pt x="1079566" y="327025"/>
                </a:lnTo>
                <a:lnTo>
                  <a:pt x="1077190" y="336550"/>
                </a:lnTo>
                <a:lnTo>
                  <a:pt x="1074022" y="346075"/>
                </a:lnTo>
                <a:lnTo>
                  <a:pt x="1070853" y="355997"/>
                </a:lnTo>
                <a:lnTo>
                  <a:pt x="1067289" y="364728"/>
                </a:lnTo>
                <a:lnTo>
                  <a:pt x="1063328" y="373460"/>
                </a:lnTo>
                <a:lnTo>
                  <a:pt x="1058972" y="382588"/>
                </a:lnTo>
                <a:lnTo>
                  <a:pt x="1054219" y="390525"/>
                </a:lnTo>
                <a:lnTo>
                  <a:pt x="1049863" y="398463"/>
                </a:lnTo>
                <a:lnTo>
                  <a:pt x="1044714" y="406003"/>
                </a:lnTo>
                <a:lnTo>
                  <a:pt x="1039565" y="413147"/>
                </a:lnTo>
                <a:lnTo>
                  <a:pt x="1034021" y="420291"/>
                </a:lnTo>
                <a:lnTo>
                  <a:pt x="1028872" y="427038"/>
                </a:lnTo>
                <a:lnTo>
                  <a:pt x="1022931" y="433388"/>
                </a:lnTo>
                <a:lnTo>
                  <a:pt x="1016990" y="439341"/>
                </a:lnTo>
                <a:lnTo>
                  <a:pt x="1011050" y="444897"/>
                </a:lnTo>
                <a:lnTo>
                  <a:pt x="1004713" y="450453"/>
                </a:lnTo>
                <a:lnTo>
                  <a:pt x="998376" y="455216"/>
                </a:lnTo>
                <a:lnTo>
                  <a:pt x="992039" y="459581"/>
                </a:lnTo>
                <a:lnTo>
                  <a:pt x="985702" y="463947"/>
                </a:lnTo>
                <a:lnTo>
                  <a:pt x="979365" y="467519"/>
                </a:lnTo>
                <a:lnTo>
                  <a:pt x="973028" y="471091"/>
                </a:lnTo>
                <a:lnTo>
                  <a:pt x="966692" y="473869"/>
                </a:lnTo>
                <a:lnTo>
                  <a:pt x="959959" y="477044"/>
                </a:lnTo>
                <a:lnTo>
                  <a:pt x="954018" y="479028"/>
                </a:lnTo>
                <a:lnTo>
                  <a:pt x="947681" y="480616"/>
                </a:lnTo>
                <a:lnTo>
                  <a:pt x="941344" y="482600"/>
                </a:lnTo>
                <a:lnTo>
                  <a:pt x="935404" y="483394"/>
                </a:lnTo>
                <a:lnTo>
                  <a:pt x="929067" y="484188"/>
                </a:lnTo>
                <a:lnTo>
                  <a:pt x="923126" y="484188"/>
                </a:lnTo>
                <a:lnTo>
                  <a:pt x="917977" y="484188"/>
                </a:lnTo>
                <a:lnTo>
                  <a:pt x="912829" y="483394"/>
                </a:lnTo>
                <a:lnTo>
                  <a:pt x="908076" y="482203"/>
                </a:lnTo>
                <a:lnTo>
                  <a:pt x="902531" y="480616"/>
                </a:lnTo>
                <a:lnTo>
                  <a:pt x="896987" y="478632"/>
                </a:lnTo>
                <a:lnTo>
                  <a:pt x="891046" y="476647"/>
                </a:lnTo>
                <a:lnTo>
                  <a:pt x="885105" y="473472"/>
                </a:lnTo>
                <a:lnTo>
                  <a:pt x="879561" y="470694"/>
                </a:lnTo>
                <a:lnTo>
                  <a:pt x="873620" y="466725"/>
                </a:lnTo>
                <a:lnTo>
                  <a:pt x="867283" y="463153"/>
                </a:lnTo>
                <a:lnTo>
                  <a:pt x="861342" y="458788"/>
                </a:lnTo>
                <a:lnTo>
                  <a:pt x="855005" y="454025"/>
                </a:lnTo>
                <a:lnTo>
                  <a:pt x="848669" y="449263"/>
                </a:lnTo>
                <a:lnTo>
                  <a:pt x="842728" y="444103"/>
                </a:lnTo>
                <a:lnTo>
                  <a:pt x="836391" y="438150"/>
                </a:lnTo>
                <a:lnTo>
                  <a:pt x="830450" y="432197"/>
                </a:lnTo>
                <a:lnTo>
                  <a:pt x="824114" y="425847"/>
                </a:lnTo>
                <a:lnTo>
                  <a:pt x="818173" y="419497"/>
                </a:lnTo>
                <a:lnTo>
                  <a:pt x="812628" y="412750"/>
                </a:lnTo>
                <a:lnTo>
                  <a:pt x="807083" y="405606"/>
                </a:lnTo>
                <a:lnTo>
                  <a:pt x="801539" y="398463"/>
                </a:lnTo>
                <a:lnTo>
                  <a:pt x="795994" y="390525"/>
                </a:lnTo>
                <a:lnTo>
                  <a:pt x="790845" y="382985"/>
                </a:lnTo>
                <a:lnTo>
                  <a:pt x="786093" y="374650"/>
                </a:lnTo>
                <a:lnTo>
                  <a:pt x="780944" y="366316"/>
                </a:lnTo>
                <a:lnTo>
                  <a:pt x="776588" y="357585"/>
                </a:lnTo>
                <a:lnTo>
                  <a:pt x="772231" y="349250"/>
                </a:lnTo>
                <a:lnTo>
                  <a:pt x="768271" y="340122"/>
                </a:lnTo>
                <a:lnTo>
                  <a:pt x="764706" y="330597"/>
                </a:lnTo>
                <a:lnTo>
                  <a:pt x="761142" y="321469"/>
                </a:lnTo>
                <a:lnTo>
                  <a:pt x="758369" y="311944"/>
                </a:lnTo>
                <a:lnTo>
                  <a:pt x="755201" y="302419"/>
                </a:lnTo>
                <a:lnTo>
                  <a:pt x="753221" y="308769"/>
                </a:lnTo>
                <a:lnTo>
                  <a:pt x="750448" y="313531"/>
                </a:lnTo>
                <a:lnTo>
                  <a:pt x="749260" y="315516"/>
                </a:lnTo>
                <a:lnTo>
                  <a:pt x="748072" y="316706"/>
                </a:lnTo>
                <a:lnTo>
                  <a:pt x="746884" y="317500"/>
                </a:lnTo>
                <a:lnTo>
                  <a:pt x="745696" y="317500"/>
                </a:lnTo>
                <a:lnTo>
                  <a:pt x="743715" y="317500"/>
                </a:lnTo>
                <a:lnTo>
                  <a:pt x="742131" y="316309"/>
                </a:lnTo>
                <a:lnTo>
                  <a:pt x="740943" y="315119"/>
                </a:lnTo>
                <a:lnTo>
                  <a:pt x="739755" y="313134"/>
                </a:lnTo>
                <a:lnTo>
                  <a:pt x="738567" y="310356"/>
                </a:lnTo>
                <a:lnTo>
                  <a:pt x="736983" y="307181"/>
                </a:lnTo>
                <a:lnTo>
                  <a:pt x="734606" y="299641"/>
                </a:lnTo>
                <a:lnTo>
                  <a:pt x="733022" y="290513"/>
                </a:lnTo>
                <a:lnTo>
                  <a:pt x="731834" y="280194"/>
                </a:lnTo>
                <a:lnTo>
                  <a:pt x="730250" y="268288"/>
                </a:lnTo>
                <a:lnTo>
                  <a:pt x="730250" y="255984"/>
                </a:lnTo>
                <a:lnTo>
                  <a:pt x="730250" y="243284"/>
                </a:lnTo>
                <a:lnTo>
                  <a:pt x="731834" y="231775"/>
                </a:lnTo>
                <a:lnTo>
                  <a:pt x="733022" y="221456"/>
                </a:lnTo>
                <a:lnTo>
                  <a:pt x="734606" y="212328"/>
                </a:lnTo>
                <a:lnTo>
                  <a:pt x="736983" y="204787"/>
                </a:lnTo>
                <a:lnTo>
                  <a:pt x="738567" y="201612"/>
                </a:lnTo>
                <a:lnTo>
                  <a:pt x="739755" y="198834"/>
                </a:lnTo>
                <a:lnTo>
                  <a:pt x="740943" y="196453"/>
                </a:lnTo>
                <a:lnTo>
                  <a:pt x="742131" y="195262"/>
                </a:lnTo>
                <a:lnTo>
                  <a:pt x="743715" y="194469"/>
                </a:lnTo>
                <a:lnTo>
                  <a:pt x="745696" y="194072"/>
                </a:lnTo>
                <a:lnTo>
                  <a:pt x="746488" y="194072"/>
                </a:lnTo>
                <a:lnTo>
                  <a:pt x="747280" y="194866"/>
                </a:lnTo>
                <a:lnTo>
                  <a:pt x="747676" y="186531"/>
                </a:lnTo>
                <a:lnTo>
                  <a:pt x="748072" y="178594"/>
                </a:lnTo>
                <a:lnTo>
                  <a:pt x="748864" y="171450"/>
                </a:lnTo>
                <a:lnTo>
                  <a:pt x="750052" y="164306"/>
                </a:lnTo>
                <a:lnTo>
                  <a:pt x="749260" y="155575"/>
                </a:lnTo>
                <a:lnTo>
                  <a:pt x="748864" y="147637"/>
                </a:lnTo>
                <a:lnTo>
                  <a:pt x="748864" y="139700"/>
                </a:lnTo>
                <a:lnTo>
                  <a:pt x="749260" y="132556"/>
                </a:lnTo>
                <a:lnTo>
                  <a:pt x="750052" y="125809"/>
                </a:lnTo>
                <a:lnTo>
                  <a:pt x="751240" y="119459"/>
                </a:lnTo>
                <a:lnTo>
                  <a:pt x="752429" y="113506"/>
                </a:lnTo>
                <a:lnTo>
                  <a:pt x="754013" y="107553"/>
                </a:lnTo>
                <a:lnTo>
                  <a:pt x="755993" y="102394"/>
                </a:lnTo>
                <a:lnTo>
                  <a:pt x="758369" y="98028"/>
                </a:lnTo>
                <a:lnTo>
                  <a:pt x="760746" y="93265"/>
                </a:lnTo>
                <a:lnTo>
                  <a:pt x="763122" y="89694"/>
                </a:lnTo>
                <a:lnTo>
                  <a:pt x="766686" y="85725"/>
                </a:lnTo>
                <a:lnTo>
                  <a:pt x="769459" y="82153"/>
                </a:lnTo>
                <a:lnTo>
                  <a:pt x="773419" y="79375"/>
                </a:lnTo>
                <a:lnTo>
                  <a:pt x="776984" y="76994"/>
                </a:lnTo>
                <a:lnTo>
                  <a:pt x="760350" y="76994"/>
                </a:lnTo>
                <a:lnTo>
                  <a:pt x="747280" y="77390"/>
                </a:lnTo>
                <a:lnTo>
                  <a:pt x="735794" y="78184"/>
                </a:lnTo>
                <a:lnTo>
                  <a:pt x="743715" y="73819"/>
                </a:lnTo>
                <a:lnTo>
                  <a:pt x="752032" y="68659"/>
                </a:lnTo>
                <a:lnTo>
                  <a:pt x="759953" y="63500"/>
                </a:lnTo>
                <a:lnTo>
                  <a:pt x="767874" y="57150"/>
                </a:lnTo>
                <a:lnTo>
                  <a:pt x="782924" y="45640"/>
                </a:lnTo>
                <a:lnTo>
                  <a:pt x="790053" y="40878"/>
                </a:lnTo>
                <a:lnTo>
                  <a:pt x="796390" y="36909"/>
                </a:lnTo>
                <a:lnTo>
                  <a:pt x="814212" y="28178"/>
                </a:lnTo>
                <a:lnTo>
                  <a:pt x="831242" y="21034"/>
                </a:lnTo>
                <a:lnTo>
                  <a:pt x="848273" y="15081"/>
                </a:lnTo>
                <a:lnTo>
                  <a:pt x="864511" y="9922"/>
                </a:lnTo>
                <a:lnTo>
                  <a:pt x="880749" y="5953"/>
                </a:lnTo>
                <a:lnTo>
                  <a:pt x="895799" y="3175"/>
                </a:lnTo>
                <a:lnTo>
                  <a:pt x="910849" y="1587"/>
                </a:lnTo>
                <a:lnTo>
                  <a:pt x="925106" y="0"/>
                </a:lnTo>
                <a:close/>
              </a:path>
            </a:pathLst>
          </a:custGeom>
          <a:solidFill>
            <a:srgbClr val="92D050"/>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2426341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互联网</a:t>
            </a:r>
            <a:r>
              <a:rPr lang="zh-CN" altLang="en-US" dirty="0" smtClean="0">
                <a:solidFill>
                  <a:srgbClr val="000000"/>
                </a:solidFill>
              </a:rPr>
              <a:t>直播实名制</a:t>
            </a:r>
            <a:endParaRPr lang="zh-CN" altLang="en-US" dirty="0">
              <a:solidFill>
                <a:srgbClr val="000000"/>
              </a:solidFill>
            </a:endParaRPr>
          </a:p>
        </p:txBody>
      </p:sp>
      <p:grpSp>
        <p:nvGrpSpPr>
          <p:cNvPr id="25" name="组合 24"/>
          <p:cNvGrpSpPr/>
          <p:nvPr/>
        </p:nvGrpSpPr>
        <p:grpSpPr>
          <a:xfrm>
            <a:off x="558799" y="2084218"/>
            <a:ext cx="3611879" cy="3611441"/>
            <a:chOff x="4331911" y="2132857"/>
            <a:chExt cx="3611879" cy="3611441"/>
          </a:xfrm>
        </p:grpSpPr>
        <p:sp>
          <p:nvSpPr>
            <p:cNvPr id="4" name="MH_Other_1"/>
            <p:cNvSpPr>
              <a:spLocks noChangeAspect="1"/>
            </p:cNvSpPr>
            <p:nvPr>
              <p:custDataLst>
                <p:tags r:id="rId1"/>
              </p:custDataLst>
            </p:nvPr>
          </p:nvSpPr>
          <p:spPr>
            <a:xfrm rot="2700000">
              <a:off x="4702175" y="2503488"/>
              <a:ext cx="2870200" cy="2870200"/>
            </a:xfrm>
            <a:prstGeom prst="rect">
              <a:avLst/>
            </a:prstGeom>
            <a:solidFill>
              <a:sysClr val="window" lastClr="FFFFFF"/>
            </a:solidFill>
            <a:ln w="12700" cap="flat" cmpd="sng" algn="ctr">
              <a:noFill/>
              <a:prstDash val="solid"/>
              <a:miter lim="800000"/>
            </a:ln>
            <a:effectLst>
              <a:outerShdw blurRad="177800" dist="127000" dir="2700000" algn="tl" rotWithShape="0">
                <a:prstClr val="black">
                  <a:alpha val="40000"/>
                </a:prstClr>
              </a:outerShdw>
            </a:effectLst>
          </p:spPr>
          <p:txBody>
            <a:bodyPr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5" name="MH_Other_2"/>
            <p:cNvSpPr/>
            <p:nvPr>
              <p:custDataLst>
                <p:tags r:id="rId2"/>
              </p:custDataLst>
            </p:nvPr>
          </p:nvSpPr>
          <p:spPr>
            <a:xfrm>
              <a:off x="6138068" y="2132857"/>
              <a:ext cx="1805722" cy="1805721"/>
            </a:xfrm>
            <a:prstGeom prst="rtTriangle">
              <a:avLst/>
            </a:prstGeom>
            <a:solidFill>
              <a:srgbClr val="FB9E00"/>
            </a:solidFill>
            <a:ln w="12700" cap="flat" cmpd="sng" algn="ctr">
              <a:noFill/>
              <a:prstDash val="solid"/>
              <a:miter lim="800000"/>
            </a:ln>
            <a:effectLst>
              <a:innerShdw blurRad="190500" dist="177800" dir="13500000">
                <a:prstClr val="black">
                  <a:alpha val="50000"/>
                </a:prstClr>
              </a:innerShdw>
            </a:effectLst>
          </p:spPr>
          <p:txBody>
            <a:bodyPr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 name="MH_Other_3"/>
            <p:cNvSpPr/>
            <p:nvPr>
              <p:custDataLst>
                <p:tags r:id="rId3"/>
              </p:custDataLst>
            </p:nvPr>
          </p:nvSpPr>
          <p:spPr>
            <a:xfrm flipH="1">
              <a:off x="4332347" y="2132857"/>
              <a:ext cx="1805722" cy="1805721"/>
            </a:xfrm>
            <a:prstGeom prst="rtTriangle">
              <a:avLst/>
            </a:prstGeom>
            <a:solidFill>
              <a:srgbClr val="EE0076"/>
            </a:solidFill>
            <a:ln w="12700" cap="flat" cmpd="sng" algn="ctr">
              <a:noFill/>
              <a:prstDash val="solid"/>
              <a:miter lim="800000"/>
            </a:ln>
            <a:effectLst>
              <a:innerShdw blurRad="190500" dist="177800" dir="18900000">
                <a:prstClr val="black">
                  <a:alpha val="50000"/>
                </a:prstClr>
              </a:innerShdw>
            </a:effectLst>
          </p:spPr>
          <p:txBody>
            <a:bodyPr anchor="ctr"/>
            <a:lstStyle/>
            <a:p>
              <a:pPr algn="ctr">
                <a:defRPr/>
              </a:pPr>
              <a:endParaRPr lang="zh-CN" altLang="en-US" kern="0">
                <a:solidFill>
                  <a:prstClr val="white"/>
                </a:solidFill>
                <a:latin typeface="Calibri" panose="020F0502020204030204"/>
                <a:ea typeface="宋体" panose="02010600030101010101" pitchFamily="2" charset="-122"/>
              </a:endParaRPr>
            </a:p>
          </p:txBody>
        </p:sp>
        <p:pic>
          <p:nvPicPr>
            <p:cNvPr id="7" name="MH_Other_4"/>
            <p:cNvPicPr>
              <a:picLocks noChangeAspect="1"/>
            </p:cNvPicPr>
            <p:nvPr>
              <p:custDataLst>
                <p:tags r:id="rId4"/>
              </p:custDataLst>
            </p:nvPr>
          </p:nvPicPr>
          <p:blipFill>
            <a:blip r:embed="rId7"/>
            <a:stretch>
              <a:fillRect/>
            </a:stretch>
          </p:blipFill>
          <p:spPr>
            <a:xfrm>
              <a:off x="4331911" y="3938286"/>
              <a:ext cx="1806012" cy="1806012"/>
            </a:xfrm>
            <a:prstGeom prst="rect">
              <a:avLst/>
            </a:prstGeom>
            <a:effectLst>
              <a:innerShdw blurRad="190500" dist="177800" dir="16200000">
                <a:prstClr val="black">
                  <a:alpha val="50000"/>
                </a:prstClr>
              </a:innerShdw>
            </a:effectLst>
          </p:spPr>
        </p:pic>
        <p:pic>
          <p:nvPicPr>
            <p:cNvPr id="8" name="MH_Other_5"/>
            <p:cNvPicPr>
              <a:picLocks noChangeAspect="1"/>
            </p:cNvPicPr>
            <p:nvPr>
              <p:custDataLst>
                <p:tags r:id="rId5"/>
              </p:custDataLst>
            </p:nvPr>
          </p:nvPicPr>
          <p:blipFill>
            <a:blip r:embed="rId8"/>
            <a:stretch>
              <a:fillRect/>
            </a:stretch>
          </p:blipFill>
          <p:spPr>
            <a:xfrm>
              <a:off x="6137778" y="3938286"/>
              <a:ext cx="1806012" cy="1806012"/>
            </a:xfrm>
            <a:prstGeom prst="rect">
              <a:avLst/>
            </a:prstGeom>
            <a:effectLst>
              <a:innerShdw blurRad="190500" dist="177800" dir="16200000">
                <a:prstClr val="black">
                  <a:alpha val="50000"/>
                </a:prstClr>
              </a:innerShdw>
            </a:effectLst>
          </p:spPr>
        </p:pic>
        <p:sp>
          <p:nvSpPr>
            <p:cNvPr id="21" name="文本框 20"/>
            <p:cNvSpPr txBox="1"/>
            <p:nvPr/>
          </p:nvSpPr>
          <p:spPr>
            <a:xfrm>
              <a:off x="5223971" y="3285800"/>
              <a:ext cx="913879" cy="652486"/>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偷拍</a:t>
              </a:r>
              <a:endParaRPr lang="zh-CN" altLang="en-US" sz="2800" b="1" dirty="0" smtClean="0">
                <a:solidFill>
                  <a:schemeClr val="bg1"/>
                </a:solidFill>
                <a:latin typeface="Arial" panose="020B0604020202020204" pitchFamily="34" charset="0"/>
                <a:ea typeface="微软雅黑" panose="020B0503020204020204" pitchFamily="34" charset="-122"/>
              </a:endParaRPr>
            </a:p>
          </p:txBody>
        </p:sp>
        <p:sp>
          <p:nvSpPr>
            <p:cNvPr id="22" name="文本框 21"/>
            <p:cNvSpPr txBox="1"/>
            <p:nvPr/>
          </p:nvSpPr>
          <p:spPr>
            <a:xfrm>
              <a:off x="6137275" y="3313436"/>
              <a:ext cx="913879"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造人</a:t>
              </a:r>
              <a:endParaRPr lang="zh-CN" altLang="en-US" sz="2800" b="1" dirty="0" smtClean="0">
                <a:solidFill>
                  <a:schemeClr val="bg1"/>
                </a:solidFill>
                <a:latin typeface="Arial" panose="020B0604020202020204" pitchFamily="34" charset="0"/>
                <a:ea typeface="微软雅黑" panose="020B0503020204020204" pitchFamily="34" charset="-122"/>
              </a:endParaRPr>
            </a:p>
          </p:txBody>
        </p:sp>
        <p:sp>
          <p:nvSpPr>
            <p:cNvPr id="23" name="文本框 22"/>
            <p:cNvSpPr txBox="1"/>
            <p:nvPr/>
          </p:nvSpPr>
          <p:spPr>
            <a:xfrm>
              <a:off x="5223970" y="3946465"/>
              <a:ext cx="913879"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全裸</a:t>
              </a:r>
              <a:endParaRPr lang="zh-CN" altLang="en-US" sz="2800" b="1" dirty="0" smtClean="0">
                <a:solidFill>
                  <a:schemeClr val="bg1"/>
                </a:solidFill>
                <a:latin typeface="Arial" panose="020B0604020202020204" pitchFamily="34" charset="0"/>
                <a:ea typeface="微软雅黑" panose="020B0503020204020204" pitchFamily="34" charset="-122"/>
              </a:endParaRPr>
            </a:p>
          </p:txBody>
        </p:sp>
        <p:sp>
          <p:nvSpPr>
            <p:cNvPr id="24" name="文本框 23"/>
            <p:cNvSpPr txBox="1"/>
            <p:nvPr/>
          </p:nvSpPr>
          <p:spPr>
            <a:xfrm>
              <a:off x="6116029" y="3954352"/>
              <a:ext cx="913879"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飙车</a:t>
              </a:r>
              <a:endParaRPr lang="zh-CN" altLang="en-US" sz="2800" b="1" dirty="0" smtClean="0">
                <a:solidFill>
                  <a:schemeClr val="bg1"/>
                </a:solidFill>
                <a:latin typeface="Arial" panose="020B0604020202020204" pitchFamily="34" charset="0"/>
                <a:ea typeface="微软雅黑" panose="020B0503020204020204" pitchFamily="34" charset="-122"/>
              </a:endParaRPr>
            </a:p>
          </p:txBody>
        </p:sp>
      </p:grpSp>
      <p:grpSp>
        <p:nvGrpSpPr>
          <p:cNvPr id="31" name="组合 30"/>
          <p:cNvGrpSpPr/>
          <p:nvPr/>
        </p:nvGrpSpPr>
        <p:grpSpPr>
          <a:xfrm>
            <a:off x="1932603" y="1279638"/>
            <a:ext cx="9204311" cy="3970318"/>
            <a:chOff x="1932603" y="1279638"/>
            <a:chExt cx="9204311" cy="3970318"/>
          </a:xfrm>
        </p:grpSpPr>
        <p:sp>
          <p:nvSpPr>
            <p:cNvPr id="26" name="矩形 25"/>
            <p:cNvSpPr/>
            <p:nvPr/>
          </p:nvSpPr>
          <p:spPr>
            <a:xfrm>
              <a:off x="5040914" y="1279638"/>
              <a:ext cx="6096000" cy="3970318"/>
            </a:xfrm>
            <a:prstGeom prst="rect">
              <a:avLst/>
            </a:prstGeom>
            <a:ln w="22225">
              <a:solidFill>
                <a:srgbClr val="92D050"/>
              </a:solidFill>
              <a:prstDash val="dash"/>
            </a:ln>
          </p:spPr>
          <p:txBody>
            <a:bodyPr>
              <a:spAutoFit/>
            </a:bodyPr>
            <a:lstStyle/>
            <a:p>
              <a:pPr indent="457200"/>
              <a:r>
                <a:rPr lang="en-US" altLang="zh-CN" dirty="0">
                  <a:solidFill>
                    <a:srgbClr val="000000"/>
                  </a:solidFill>
                  <a:latin typeface="微软雅黑" panose="020B0503020204020204" pitchFamily="34" charset="-122"/>
                  <a:ea typeface="微软雅黑" panose="020B0503020204020204" pitchFamily="34" charset="-122"/>
                </a:rPr>
                <a:t>2016</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29</a:t>
              </a:r>
              <a:r>
                <a:rPr lang="zh-CN" altLang="en-US" dirty="0">
                  <a:solidFill>
                    <a:srgbClr val="000000"/>
                  </a:solidFill>
                  <a:latin typeface="微软雅黑" panose="020B0503020204020204" pitchFamily="34" charset="-122"/>
                  <a:ea typeface="微软雅黑" panose="020B0503020204020204" pitchFamily="34" charset="-122"/>
                </a:rPr>
                <a:t>日晚间，斗鱼女主播“狐狸笨笨笨”发布一段</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分</a:t>
              </a:r>
              <a:r>
                <a:rPr lang="en-US" altLang="zh-CN" dirty="0">
                  <a:solidFill>
                    <a:srgbClr val="000000"/>
                  </a:solidFill>
                  <a:latin typeface="微软雅黑" panose="020B0503020204020204" pitchFamily="34" charset="-122"/>
                  <a:ea typeface="微软雅黑" panose="020B0503020204020204" pitchFamily="34" charset="-122"/>
                </a:rPr>
                <a:t>37</a:t>
              </a:r>
              <a:r>
                <a:rPr lang="zh-CN" altLang="en-US" dirty="0">
                  <a:solidFill>
                    <a:srgbClr val="000000"/>
                  </a:solidFill>
                  <a:latin typeface="微软雅黑" panose="020B0503020204020204" pitchFamily="34" charset="-122"/>
                  <a:ea typeface="微软雅黑" panose="020B0503020204020204" pitchFamily="34" charset="-122"/>
                </a:rPr>
                <a:t>秒的视频，与男同伴一起前往重庆大学寻找女生宿舍，随后谎称上厕所携带摄像头混进女生宿舍，并对女生宿舍进行全程直播。对此，重庆大学发布声明称，女主播借口上厕所进入女生宿舍直播侵犯了学生隐私权，其个人和网友不良言行给重大师生造成了严重的心理伤害。随后，涉事女主播通过微博和直播平台两次致歉，斗鱼</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官方微博转发其内容并表示歉意</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indent="457200"/>
              <a:r>
                <a:rPr lang="zh-CN" altLang="en-US" dirty="0" smtClean="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2015</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11</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9</a:t>
              </a:r>
              <a:r>
                <a:rPr lang="zh-CN" altLang="en-US" dirty="0">
                  <a:solidFill>
                    <a:srgbClr val="000000"/>
                  </a:solidFill>
                  <a:latin typeface="微软雅黑" panose="020B0503020204020204" pitchFamily="34" charset="-122"/>
                  <a:ea typeface="微软雅黑" panose="020B0503020204020204" pitchFamily="34" charset="-122"/>
                </a:rPr>
                <a:t>日晚，网络主播“司徒七”夜闯四川外国语大学南方翻译学院女生宿舍，并声称自己是学校学生会工作人员，需要进入女生寝室采访并拍摄节目。之后学生报警并通知保安，民警将主播带走调查。随后该主播通过微博发表道歉文章，对夜闯女生寝室进行公开道歉，并通过直播间再次道歉</a:t>
              </a:r>
              <a:r>
                <a:rPr lang="zh-CN" altLang="en-US" dirty="0" smtClean="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932603" y="1549108"/>
              <a:ext cx="3108311" cy="0"/>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32603" y="1578245"/>
              <a:ext cx="0" cy="1686552"/>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2797661" y="1278918"/>
            <a:ext cx="8333902" cy="3416320"/>
            <a:chOff x="2797661" y="1278918"/>
            <a:chExt cx="8333902" cy="3416320"/>
          </a:xfrm>
        </p:grpSpPr>
        <p:sp>
          <p:nvSpPr>
            <p:cNvPr id="33" name="矩形 32"/>
            <p:cNvSpPr/>
            <p:nvPr/>
          </p:nvSpPr>
          <p:spPr>
            <a:xfrm>
              <a:off x="5035563" y="1278918"/>
              <a:ext cx="6096000" cy="3416320"/>
            </a:xfrm>
            <a:prstGeom prst="rect">
              <a:avLst/>
            </a:prstGeom>
            <a:ln w="22225">
              <a:solidFill>
                <a:srgbClr val="92D050"/>
              </a:solidFill>
              <a:prstDash val="dash"/>
            </a:ln>
          </p:spPr>
          <p:txBody>
            <a:bodyPr>
              <a:spAutoFit/>
            </a:bodyPr>
            <a:lstStyle/>
            <a:p>
              <a:pPr indent="457200"/>
              <a:r>
                <a:rPr lang="en-US" altLang="zh-CN" dirty="0">
                  <a:solidFill>
                    <a:srgbClr val="000000"/>
                  </a:solidFill>
                  <a:latin typeface="微软雅黑" panose="020B0503020204020204" pitchFamily="34" charset="-122"/>
                  <a:ea typeface="微软雅黑" panose="020B0503020204020204" pitchFamily="34" charset="-122"/>
                </a:rPr>
                <a:t>2016</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rPr>
                <a:t>日凌晨，斗鱼</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一名主播在线直播赤裸男女造人的不雅视频。网友看到后向有关部门举报，网警介入。当晚，斗鱼</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发声明称，该平台所有主播均实名认证过，管理员已第一时间将直播封停，并向警方报案，已将涉事主播的身份信息交给警方。次日，武汉市网信办相关负责人约谈武汉斗鱼负责人，要求立即停播栏目，对网站进行全面清理、整顿。斗鱼公司负责人称对此次“直播事件”造成的不良影响进行深刻反思，积极配合公安机关工作，认真整改。斗鱼</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在其网站首页显著位置发表</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网络直播自律公约</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，其中第一条即为“不能以任何形式播放和宣传带有色情、暴力血腥、消极反动以及有擦边球嫌疑的节目。</a:t>
              </a:r>
              <a:r>
                <a:rPr lang="zh-CN" altLang="en-US" dirty="0" smtClean="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797661" y="1674829"/>
              <a:ext cx="2243253" cy="0"/>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797661" y="1703966"/>
              <a:ext cx="0" cy="1686552"/>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1932603" y="4521143"/>
            <a:ext cx="9198960" cy="1915298"/>
            <a:chOff x="1932603" y="4521143"/>
            <a:chExt cx="9198960" cy="1915298"/>
          </a:xfrm>
        </p:grpSpPr>
        <p:sp>
          <p:nvSpPr>
            <p:cNvPr id="39" name="矩形 38"/>
            <p:cNvSpPr/>
            <p:nvPr/>
          </p:nvSpPr>
          <p:spPr>
            <a:xfrm>
              <a:off x="5035563" y="5236112"/>
              <a:ext cx="6096000" cy="1200329"/>
            </a:xfrm>
            <a:prstGeom prst="rect">
              <a:avLst/>
            </a:prstGeom>
            <a:ln w="22225">
              <a:solidFill>
                <a:srgbClr val="92D050"/>
              </a:solidFill>
              <a:prstDash val="dash"/>
            </a:ln>
          </p:spPr>
          <p:txBody>
            <a:bodyPr>
              <a:spAutoFit/>
            </a:bodyPr>
            <a:lstStyle/>
            <a:p>
              <a:pPr indent="457200"/>
              <a:r>
                <a:rPr lang="en-US" altLang="zh-CN" dirty="0">
                  <a:solidFill>
                    <a:srgbClr val="000000"/>
                  </a:solidFill>
                  <a:latin typeface="微软雅黑" panose="020B0503020204020204" pitchFamily="34" charset="-122"/>
                  <a:ea typeface="微软雅黑" panose="020B0503020204020204" pitchFamily="34" charset="-122"/>
                </a:rPr>
                <a:t>2016</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24</a:t>
              </a:r>
              <a:r>
                <a:rPr lang="zh-CN" altLang="en-US" dirty="0">
                  <a:solidFill>
                    <a:srgbClr val="000000"/>
                  </a:solidFill>
                  <a:latin typeface="微软雅黑" panose="020B0503020204020204" pitchFamily="34" charset="-122"/>
                  <a:ea typeface="微软雅黑" panose="020B0503020204020204" pitchFamily="34" charset="-122"/>
                </a:rPr>
                <a:t>日，某网络女主播在直播期间突然脱掉衣服，全裸进行直播。后虽然多次解释并声称当时已经停止直播，但还是引发网友巨大争议。最终该女主播通过直播间进行事件说明，含泪道歉。</a:t>
              </a:r>
            </a:p>
          </p:txBody>
        </p:sp>
        <p:cxnSp>
          <p:nvCxnSpPr>
            <p:cNvPr id="40" name="直接连接符 39"/>
            <p:cNvCxnSpPr/>
            <p:nvPr/>
          </p:nvCxnSpPr>
          <p:spPr>
            <a:xfrm>
              <a:off x="1932603" y="6207695"/>
              <a:ext cx="3102960" cy="0"/>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32603" y="4521143"/>
              <a:ext cx="0" cy="1686552"/>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2796873" y="4077081"/>
            <a:ext cx="8334690" cy="2031325"/>
            <a:chOff x="2796873" y="4077081"/>
            <a:chExt cx="8334690" cy="2031325"/>
          </a:xfrm>
        </p:grpSpPr>
        <p:sp>
          <p:nvSpPr>
            <p:cNvPr id="46" name="矩形 45"/>
            <p:cNvSpPr/>
            <p:nvPr/>
          </p:nvSpPr>
          <p:spPr>
            <a:xfrm>
              <a:off x="5035563" y="4077081"/>
              <a:ext cx="6096000" cy="2031325"/>
            </a:xfrm>
            <a:prstGeom prst="rect">
              <a:avLst/>
            </a:prstGeom>
            <a:ln w="22225">
              <a:solidFill>
                <a:srgbClr val="92D050"/>
              </a:solidFill>
              <a:prstDash val="dash"/>
            </a:ln>
          </p:spPr>
          <p:txBody>
            <a:bodyPr>
              <a:spAutoFit/>
            </a:bodyPr>
            <a:lstStyle/>
            <a:p>
              <a:pPr indent="457200"/>
              <a:r>
                <a:rPr lang="en-US" altLang="zh-CN" dirty="0">
                  <a:solidFill>
                    <a:srgbClr val="000000"/>
                  </a:solidFill>
                  <a:latin typeface="微软雅黑" panose="020B0503020204020204" pitchFamily="34" charset="-122"/>
                  <a:ea typeface="微软雅黑" panose="020B0503020204020204" pitchFamily="34" charset="-122"/>
                </a:rPr>
                <a:t>2015</a:t>
              </a:r>
              <a:r>
                <a:rPr lang="zh-CN" altLang="en-US" dirty="0">
                  <a:solidFill>
                    <a:srgbClr val="000000"/>
                  </a:solidFill>
                  <a:latin typeface="微软雅黑" panose="020B0503020204020204" pitchFamily="34" charset="-122"/>
                  <a:ea typeface="微软雅黑" panose="020B0503020204020204" pitchFamily="34" charset="-122"/>
                </a:rPr>
                <a:t>年</a:t>
              </a:r>
              <a:r>
                <a:rPr lang="en-US" altLang="zh-CN" dirty="0">
                  <a:solidFill>
                    <a:srgbClr val="000000"/>
                  </a:solidFill>
                  <a:latin typeface="微软雅黑" panose="020B0503020204020204" pitchFamily="34" charset="-122"/>
                  <a:ea typeface="微软雅黑" panose="020B0503020204020204" pitchFamily="34" charset="-122"/>
                </a:rPr>
                <a:t>12</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31</a:t>
              </a:r>
              <a:r>
                <a:rPr lang="zh-CN" altLang="en-US" dirty="0">
                  <a:solidFill>
                    <a:srgbClr val="000000"/>
                  </a:solidFill>
                  <a:latin typeface="微软雅黑" panose="020B0503020204020204" pitchFamily="34" charset="-122"/>
                  <a:ea typeface="微软雅黑" panose="020B0503020204020204" pitchFamily="34" charset="-122"/>
                </a:rPr>
                <a:t>日凌晨</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时，斗鱼</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与熊猫</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知名主播开豪车直播飙车时发生严重车祸，多辆豪车被撞烂，图片显示，事故还牵连了一辆出租车，车损严重，事故导致</a:t>
              </a:r>
              <a:r>
                <a:rPr lang="en-US" altLang="zh-CN" dirty="0">
                  <a:solidFill>
                    <a:srgbClr val="000000"/>
                  </a:solidFill>
                  <a:latin typeface="微软雅黑" panose="020B0503020204020204" pitchFamily="34" charset="-122"/>
                  <a:ea typeface="微软雅黑" panose="020B0503020204020204" pitchFamily="34" charset="-122"/>
                </a:rPr>
                <a:t>5</a:t>
              </a:r>
              <a:r>
                <a:rPr lang="zh-CN" altLang="en-US" dirty="0">
                  <a:solidFill>
                    <a:srgbClr val="000000"/>
                  </a:solidFill>
                  <a:latin typeface="微软雅黑" panose="020B0503020204020204" pitchFamily="34" charset="-122"/>
                  <a:ea typeface="微软雅黑" panose="020B0503020204020204" pitchFamily="34" charset="-122"/>
                </a:rPr>
                <a:t>人受伤。事后，熊猫</a:t>
              </a:r>
              <a:r>
                <a:rPr lang="en-US" altLang="zh-CN" dirty="0">
                  <a:solidFill>
                    <a:srgbClr val="000000"/>
                  </a:solidFill>
                  <a:latin typeface="微软雅黑" panose="020B0503020204020204" pitchFamily="34" charset="-122"/>
                  <a:ea typeface="微软雅黑" panose="020B0503020204020204" pitchFamily="34" charset="-122"/>
                </a:rPr>
                <a:t>TV</a:t>
              </a:r>
              <a:r>
                <a:rPr lang="zh-CN" altLang="en-US" dirty="0">
                  <a:solidFill>
                    <a:srgbClr val="000000"/>
                  </a:solidFill>
                  <a:latin typeface="微软雅黑" panose="020B0503020204020204" pitchFamily="34" charset="-122"/>
                  <a:ea typeface="微软雅黑" panose="020B0503020204020204" pitchFamily="34" charset="-122"/>
                </a:rPr>
                <a:t>发布官方声明称，证实旗下主播并未参与驾驶，也未违反任何法律法规。警方通报称，肇事者及肇事车辆内乘客分别为两家直播平台的主播，肇事者被警方控制，其中一名被刑拘</a:t>
              </a:r>
              <a:r>
                <a:rPr lang="zh-CN" altLang="en-US" dirty="0" smtClean="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2796873" y="6044967"/>
              <a:ext cx="2238690" cy="0"/>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796873" y="4510815"/>
              <a:ext cx="0" cy="1534385"/>
            </a:xfrm>
            <a:prstGeom prst="line">
              <a:avLst/>
            </a:prstGeom>
            <a:ln w="22225">
              <a:solidFill>
                <a:srgbClr val="92D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527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7"/>
                                        </p:tgtEl>
                                        <p:attrNameLst>
                                          <p:attrName>style.visibility</p:attrName>
                                        </p:attrNameLst>
                                      </p:cBhvr>
                                      <p:to>
                                        <p:strVal val="hidden"/>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44"/>
                                        </p:tgtEl>
                                        <p:attrNameLst>
                                          <p:attrName>style.visibility</p:attrName>
                                        </p:attrNameLst>
                                      </p:cBhvr>
                                      <p:to>
                                        <p:strVal val="hidden"/>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互联网直播实名制</a:t>
            </a:r>
            <a:endParaRPr lang="zh-CN" altLang="en-US" dirty="0"/>
          </a:p>
        </p:txBody>
      </p:sp>
      <p:sp>
        <p:nvSpPr>
          <p:cNvPr id="4" name="矩形 3"/>
          <p:cNvSpPr/>
          <p:nvPr/>
        </p:nvSpPr>
        <p:spPr>
          <a:xfrm>
            <a:off x="558799" y="967713"/>
            <a:ext cx="11056060" cy="1200329"/>
          </a:xfrm>
          <a:prstGeom prst="rect">
            <a:avLst/>
          </a:prstGeom>
        </p:spPr>
        <p:txBody>
          <a:bodyPr wrap="square">
            <a:spAutoFit/>
          </a:bodyPr>
          <a:lstStyle/>
          <a:p>
            <a:pPr indent="457200"/>
            <a:r>
              <a:rPr lang="zh-CN" altLang="en-US" dirty="0">
                <a:solidFill>
                  <a:srgbClr val="000000"/>
                </a:solidFill>
                <a:latin typeface="微软雅黑" panose="020B0503020204020204" pitchFamily="34" charset="-122"/>
                <a:ea typeface="微软雅黑" panose="020B0503020204020204" pitchFamily="34" charset="-122"/>
              </a:rPr>
              <a:t>百度、新浪、搜狐、爱奇艺、乐视、优酷、酷我、映客、花椒等</a:t>
            </a:r>
            <a:r>
              <a:rPr lang="en-US" altLang="zh-CN" dirty="0">
                <a:solidFill>
                  <a:srgbClr val="000000"/>
                </a:solidFill>
                <a:latin typeface="微软雅黑" panose="020B0503020204020204" pitchFamily="34" charset="-122"/>
                <a:ea typeface="微软雅黑" panose="020B0503020204020204" pitchFamily="34" charset="-122"/>
              </a:rPr>
              <a:t>20</a:t>
            </a:r>
            <a:r>
              <a:rPr lang="zh-CN" altLang="en-US" dirty="0">
                <a:solidFill>
                  <a:srgbClr val="000000"/>
                </a:solidFill>
                <a:latin typeface="微软雅黑" panose="020B0503020204020204" pitchFamily="34" charset="-122"/>
                <a:ea typeface="微软雅黑" panose="020B0503020204020204" pitchFamily="34" charset="-122"/>
              </a:rPr>
              <a:t>余家从事网络表演（直播）的主要企业负责人共同发布</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北京网络直播行业自律公约</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，承诺从</a:t>
            </a:r>
            <a:r>
              <a:rPr lang="en-US" altLang="zh-CN" dirty="0">
                <a:solidFill>
                  <a:srgbClr val="000000"/>
                </a:solidFill>
                <a:latin typeface="微软雅黑" panose="020B0503020204020204" pitchFamily="34" charset="-122"/>
                <a:ea typeface="微软雅黑" panose="020B0503020204020204" pitchFamily="34" charset="-122"/>
              </a:rPr>
              <a:t>18</a:t>
            </a:r>
            <a:r>
              <a:rPr lang="zh-CN" altLang="en-US" dirty="0">
                <a:solidFill>
                  <a:srgbClr val="000000"/>
                </a:solidFill>
                <a:latin typeface="微软雅黑" panose="020B0503020204020204" pitchFamily="34" charset="-122"/>
                <a:ea typeface="微软雅黑" panose="020B0503020204020204" pitchFamily="34" charset="-122"/>
              </a:rPr>
              <a:t>日起，网络直播房间必须</a:t>
            </a:r>
            <a:r>
              <a:rPr lang="zh-CN" altLang="en-US" b="1" dirty="0">
                <a:solidFill>
                  <a:srgbClr val="FF0000"/>
                </a:solidFill>
                <a:latin typeface="微软雅黑" panose="020B0503020204020204" pitchFamily="34" charset="-122"/>
                <a:ea typeface="微软雅黑" panose="020B0503020204020204" pitchFamily="34" charset="-122"/>
              </a:rPr>
              <a:t>标识水印</a:t>
            </a:r>
            <a:r>
              <a:rPr lang="zh-CN" altLang="en-US" dirty="0">
                <a:solidFill>
                  <a:srgbClr val="000000"/>
                </a:solidFill>
                <a:latin typeface="微软雅黑" panose="020B0503020204020204" pitchFamily="34" charset="-122"/>
                <a:ea typeface="微软雅黑" panose="020B0503020204020204" pitchFamily="34" charset="-122"/>
              </a:rPr>
              <a:t>；内容存储时间</a:t>
            </a:r>
            <a:r>
              <a:rPr lang="zh-CN" altLang="en-US" b="1" dirty="0">
                <a:solidFill>
                  <a:srgbClr val="FF0000"/>
                </a:solidFill>
                <a:latin typeface="微软雅黑" panose="020B0503020204020204" pitchFamily="34" charset="-122"/>
                <a:ea typeface="微软雅黑" panose="020B0503020204020204" pitchFamily="34" charset="-122"/>
              </a:rPr>
              <a:t>不少于</a:t>
            </a:r>
            <a:r>
              <a:rPr lang="en-US" altLang="zh-CN" b="1" dirty="0">
                <a:solidFill>
                  <a:srgbClr val="FF0000"/>
                </a:solidFill>
                <a:latin typeface="微软雅黑" panose="020B0503020204020204" pitchFamily="34" charset="-122"/>
                <a:ea typeface="微软雅黑" panose="020B0503020204020204" pitchFamily="34" charset="-122"/>
              </a:rPr>
              <a:t>15</a:t>
            </a:r>
            <a:r>
              <a:rPr lang="zh-CN" altLang="en-US" b="1" dirty="0">
                <a:solidFill>
                  <a:srgbClr val="FF0000"/>
                </a:solidFill>
                <a:latin typeface="微软雅黑" panose="020B0503020204020204" pitchFamily="34" charset="-122"/>
                <a:ea typeface="微软雅黑" panose="020B0503020204020204" pitchFamily="34" charset="-122"/>
              </a:rPr>
              <a:t>天备查</a:t>
            </a:r>
            <a:r>
              <a:rPr lang="zh-CN" altLang="en-US" dirty="0">
                <a:solidFill>
                  <a:srgbClr val="000000"/>
                </a:solidFill>
                <a:latin typeface="微软雅黑" panose="020B0503020204020204" pitchFamily="34" charset="-122"/>
                <a:ea typeface="微软雅黑" panose="020B0503020204020204" pitchFamily="34" charset="-122"/>
              </a:rPr>
              <a:t>；所有主播必须</a:t>
            </a:r>
            <a:r>
              <a:rPr lang="zh-CN" altLang="en-US" b="1" dirty="0">
                <a:solidFill>
                  <a:srgbClr val="FF0000"/>
                </a:solidFill>
                <a:latin typeface="微软雅黑" panose="020B0503020204020204" pitchFamily="34" charset="-122"/>
                <a:ea typeface="微软雅黑" panose="020B0503020204020204" pitchFamily="34" charset="-122"/>
              </a:rPr>
              <a:t>实名认证</a:t>
            </a:r>
            <a:r>
              <a:rPr lang="zh-CN" altLang="en-US" dirty="0">
                <a:solidFill>
                  <a:srgbClr val="000000"/>
                </a:solidFill>
                <a:latin typeface="微软雅黑" panose="020B0503020204020204" pitchFamily="34" charset="-122"/>
                <a:ea typeface="微软雅黑" panose="020B0503020204020204" pitchFamily="34" charset="-122"/>
              </a:rPr>
              <a:t>；对于播出</a:t>
            </a:r>
            <a:r>
              <a:rPr lang="zh-CN" altLang="en-US" b="1" dirty="0">
                <a:solidFill>
                  <a:srgbClr val="FF0000"/>
                </a:solidFill>
                <a:latin typeface="微软雅黑" panose="020B0503020204020204" pitchFamily="34" charset="-122"/>
                <a:ea typeface="微软雅黑" panose="020B0503020204020204" pitchFamily="34" charset="-122"/>
              </a:rPr>
              <a:t>涉政、涉枪、涉毒、涉暴、涉黄</a:t>
            </a:r>
            <a:r>
              <a:rPr lang="zh-CN" altLang="en-US" dirty="0">
                <a:solidFill>
                  <a:srgbClr val="000000"/>
                </a:solidFill>
                <a:latin typeface="微软雅黑" panose="020B0503020204020204" pitchFamily="34" charset="-122"/>
                <a:ea typeface="微软雅黑" panose="020B0503020204020204" pitchFamily="34" charset="-122"/>
              </a:rPr>
              <a:t>内容的主播，情节严重的将列入黑名单；审核人员对平台上的直播内容进行</a:t>
            </a:r>
            <a:r>
              <a:rPr lang="en-US" altLang="zh-CN" b="1" dirty="0">
                <a:solidFill>
                  <a:srgbClr val="FF0000"/>
                </a:solidFill>
                <a:latin typeface="微软雅黑" panose="020B0503020204020204" pitchFamily="34" charset="-122"/>
                <a:ea typeface="微软雅黑" panose="020B0503020204020204" pitchFamily="34" charset="-122"/>
              </a:rPr>
              <a:t>24</a:t>
            </a:r>
            <a:r>
              <a:rPr lang="zh-CN" altLang="en-US" b="1" dirty="0">
                <a:solidFill>
                  <a:srgbClr val="FF0000"/>
                </a:solidFill>
                <a:latin typeface="微软雅黑" panose="020B0503020204020204" pitchFamily="34" charset="-122"/>
                <a:ea typeface="微软雅黑" panose="020B0503020204020204" pitchFamily="34" charset="-122"/>
              </a:rPr>
              <a:t>小时实时监管</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3" name="MH_Other_1"/>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237956" y="2101215"/>
            <a:ext cx="4914900"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MH_SubTitle_3"/>
          <p:cNvSpPr>
            <a:spLocks/>
          </p:cNvSpPr>
          <p:nvPr>
            <p:custDataLst>
              <p:tags r:id="rId2"/>
            </p:custDataLst>
          </p:nvPr>
        </p:nvSpPr>
        <p:spPr bwMode="auto">
          <a:xfrm>
            <a:off x="6347870" y="2898140"/>
            <a:ext cx="1468437" cy="1403350"/>
          </a:xfrm>
          <a:custGeom>
            <a:avLst/>
            <a:gdLst>
              <a:gd name="T0" fmla="*/ 2147483646 w 1101"/>
              <a:gd name="T1" fmla="*/ 2147483646 h 1051"/>
              <a:gd name="T2" fmla="*/ 2147483646 w 1101"/>
              <a:gd name="T3" fmla="*/ 2147483646 h 1051"/>
              <a:gd name="T4" fmla="*/ 0 w 1101"/>
              <a:gd name="T5" fmla="*/ 2147483646 h 1051"/>
              <a:gd name="T6" fmla="*/ 2147483646 w 1101"/>
              <a:gd name="T7" fmla="*/ 2147483646 h 1051"/>
              <a:gd name="T8" fmla="*/ 2147483646 w 1101"/>
              <a:gd name="T9" fmla="*/ 0 h 1051"/>
              <a:gd name="T10" fmla="*/ 2147483646 w 1101"/>
              <a:gd name="T11" fmla="*/ 0 h 1051"/>
              <a:gd name="T12" fmla="*/ 2147483646 w 1101"/>
              <a:gd name="T13" fmla="*/ 0 h 1051"/>
              <a:gd name="T14" fmla="*/ 2147483646 w 1101"/>
              <a:gd name="T15" fmla="*/ 2147483646 h 1051"/>
              <a:gd name="T16" fmla="*/ 2147483646 w 1101"/>
              <a:gd name="T17" fmla="*/ 2147483646 h 1051"/>
              <a:gd name="T18" fmla="*/ 2147483646 w 1101"/>
              <a:gd name="T19" fmla="*/ 2147483646 h 1051"/>
              <a:gd name="T20" fmla="*/ 2147483646 w 1101"/>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1"/>
              <a:gd name="T34" fmla="*/ 0 h 1051"/>
              <a:gd name="T35" fmla="*/ 1101 w 1101"/>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1" h="1051">
                <a:moveTo>
                  <a:pt x="550" y="1051"/>
                </a:moveTo>
                <a:cubicBezTo>
                  <a:pt x="174" y="1051"/>
                  <a:pt x="19" y="961"/>
                  <a:pt x="7" y="954"/>
                </a:cubicBezTo>
                <a:cubicBezTo>
                  <a:pt x="4" y="951"/>
                  <a:pt x="1" y="945"/>
                  <a:pt x="0" y="942"/>
                </a:cubicBezTo>
                <a:cubicBezTo>
                  <a:pt x="0" y="922"/>
                  <a:pt x="3" y="742"/>
                  <a:pt x="187" y="422"/>
                </a:cubicBezTo>
                <a:cubicBezTo>
                  <a:pt x="371" y="103"/>
                  <a:pt x="526" y="10"/>
                  <a:pt x="543" y="0"/>
                </a:cubicBezTo>
                <a:cubicBezTo>
                  <a:pt x="544" y="0"/>
                  <a:pt x="547" y="0"/>
                  <a:pt x="550" y="0"/>
                </a:cubicBezTo>
                <a:cubicBezTo>
                  <a:pt x="553" y="0"/>
                  <a:pt x="556" y="0"/>
                  <a:pt x="557" y="0"/>
                </a:cubicBezTo>
                <a:cubicBezTo>
                  <a:pt x="574" y="10"/>
                  <a:pt x="729" y="103"/>
                  <a:pt x="913" y="422"/>
                </a:cubicBezTo>
                <a:cubicBezTo>
                  <a:pt x="1101" y="748"/>
                  <a:pt x="1101" y="927"/>
                  <a:pt x="1101" y="941"/>
                </a:cubicBezTo>
                <a:cubicBezTo>
                  <a:pt x="1099" y="945"/>
                  <a:pt x="1096" y="951"/>
                  <a:pt x="1094" y="954"/>
                </a:cubicBezTo>
                <a:cubicBezTo>
                  <a:pt x="1077" y="964"/>
                  <a:pt x="919" y="1051"/>
                  <a:pt x="550" y="1051"/>
                </a:cubicBezTo>
                <a:close/>
              </a:path>
            </a:pathLst>
          </a:custGeom>
          <a:solidFill>
            <a:srgbClr val="BBC6CA"/>
          </a:solidFill>
          <a:ln>
            <a:noFill/>
          </a:ln>
          <a:extLst>
            <a:ext uri="{91240B29-F687-4F45-9708-019B960494DF}">
              <a14:hiddenLine xmlns:a14="http://schemas.microsoft.com/office/drawing/2010/main" w="9525">
                <a:solidFill>
                  <a:srgbClr val="000000"/>
                </a:solidFill>
                <a:round/>
                <a:headEnd/>
                <a:tailEnd/>
              </a14:hiddenLine>
            </a:ext>
          </a:extLst>
        </p:spPr>
        <p:txBody>
          <a:bodyPr bIns="108000" anchor="b"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a:solidFill>
                  <a:srgbClr val="000000"/>
                </a:solidFill>
                <a:latin typeface="幼圆" panose="02010509060101010101" pitchFamily="49" charset="-122"/>
                <a:ea typeface="微软雅黑" panose="020B0503020204020204" pitchFamily="34" charset="-122"/>
              </a:rPr>
              <a:t>所有直播内容进行存储</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25" name="MH_SubTitle_2"/>
          <p:cNvSpPr>
            <a:spLocks/>
          </p:cNvSpPr>
          <p:nvPr>
            <p:custDataLst>
              <p:tags r:id="rId3"/>
            </p:custDataLst>
          </p:nvPr>
        </p:nvSpPr>
        <p:spPr bwMode="auto">
          <a:xfrm>
            <a:off x="5061995" y="2445703"/>
            <a:ext cx="1470025" cy="1403350"/>
          </a:xfrm>
          <a:custGeom>
            <a:avLst/>
            <a:gdLst>
              <a:gd name="T0" fmla="*/ 2147483646 w 1102"/>
              <a:gd name="T1" fmla="*/ 2147483646 h 1051"/>
              <a:gd name="T2" fmla="*/ 2147483646 w 1102"/>
              <a:gd name="T3" fmla="*/ 2147483646 h 1051"/>
              <a:gd name="T4" fmla="*/ 2147483646 w 1102"/>
              <a:gd name="T5" fmla="*/ 2147483646 h 1051"/>
              <a:gd name="T6" fmla="*/ 2147483646 w 1102"/>
              <a:gd name="T7" fmla="*/ 2147483646 h 1051"/>
              <a:gd name="T8" fmla="*/ 2147483646 w 1102"/>
              <a:gd name="T9" fmla="*/ 2147483646 h 1051"/>
              <a:gd name="T10" fmla="*/ 2147483646 w 1102"/>
              <a:gd name="T11" fmla="*/ 0 h 1051"/>
              <a:gd name="T12" fmla="*/ 2147483646 w 1102"/>
              <a:gd name="T13" fmla="*/ 2147483646 h 1051"/>
              <a:gd name="T14" fmla="*/ 2147483646 w 1102"/>
              <a:gd name="T15" fmla="*/ 2147483646 h 1051"/>
              <a:gd name="T16" fmla="*/ 2147483646 w 1102"/>
              <a:gd name="T17" fmla="*/ 2147483646 h 1051"/>
              <a:gd name="T18" fmla="*/ 2147483646 w 1102"/>
              <a:gd name="T19" fmla="*/ 2147483646 h 1051"/>
              <a:gd name="T20" fmla="*/ 2147483646 w 1102"/>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2"/>
              <a:gd name="T34" fmla="*/ 0 h 1051"/>
              <a:gd name="T35" fmla="*/ 1102 w 1102"/>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2" h="1051">
                <a:moveTo>
                  <a:pt x="551" y="1051"/>
                </a:moveTo>
                <a:cubicBezTo>
                  <a:pt x="548" y="1051"/>
                  <a:pt x="545" y="1051"/>
                  <a:pt x="544" y="1051"/>
                </a:cubicBezTo>
                <a:cubicBezTo>
                  <a:pt x="527" y="1041"/>
                  <a:pt x="372" y="948"/>
                  <a:pt x="188" y="629"/>
                </a:cubicBezTo>
                <a:cubicBezTo>
                  <a:pt x="4" y="309"/>
                  <a:pt x="0" y="129"/>
                  <a:pt x="1" y="109"/>
                </a:cubicBezTo>
                <a:cubicBezTo>
                  <a:pt x="2" y="106"/>
                  <a:pt x="5" y="100"/>
                  <a:pt x="8" y="97"/>
                </a:cubicBezTo>
                <a:cubicBezTo>
                  <a:pt x="24" y="87"/>
                  <a:pt x="182" y="0"/>
                  <a:pt x="551" y="0"/>
                </a:cubicBezTo>
                <a:cubicBezTo>
                  <a:pt x="927" y="0"/>
                  <a:pt x="1082" y="90"/>
                  <a:pt x="1094" y="97"/>
                </a:cubicBezTo>
                <a:cubicBezTo>
                  <a:pt x="1097" y="100"/>
                  <a:pt x="1100" y="106"/>
                  <a:pt x="1101" y="109"/>
                </a:cubicBezTo>
                <a:cubicBezTo>
                  <a:pt x="1102" y="129"/>
                  <a:pt x="1098" y="309"/>
                  <a:pt x="914" y="629"/>
                </a:cubicBezTo>
                <a:cubicBezTo>
                  <a:pt x="726" y="954"/>
                  <a:pt x="571" y="1043"/>
                  <a:pt x="558" y="1051"/>
                </a:cubicBezTo>
                <a:cubicBezTo>
                  <a:pt x="557" y="1051"/>
                  <a:pt x="554" y="1051"/>
                  <a:pt x="551" y="1051"/>
                </a:cubicBezTo>
                <a:close/>
              </a:path>
            </a:pathLst>
          </a:custGeom>
          <a:solidFill>
            <a:srgbClr val="4BAEE2"/>
          </a:solidFill>
          <a:ln>
            <a:noFill/>
          </a:ln>
          <a:extLst>
            <a:ext uri="{91240B29-F687-4F45-9708-019B960494DF}">
              <a14:hiddenLine xmlns:a14="http://schemas.microsoft.com/office/drawing/2010/main" w="9525">
                <a:solidFill>
                  <a:srgbClr val="000000"/>
                </a:solidFill>
                <a:round/>
                <a:headEnd/>
                <a:tailEnd/>
              </a14:hiddenLine>
            </a:ext>
          </a:extLst>
        </p:spPr>
        <p:txBody>
          <a:bodyPr tIns="1080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a:solidFill>
                  <a:srgbClr val="000000"/>
                </a:solidFill>
                <a:latin typeface="幼圆" panose="02010509060101010101" pitchFamily="49" charset="-122"/>
                <a:ea typeface="微软雅黑" panose="020B0503020204020204" pitchFamily="34" charset="-122"/>
              </a:rPr>
              <a:t>所有直播房间内</a:t>
            </a:r>
            <a:r>
              <a:rPr lang="zh-CN" altLang="en-US" dirty="0" smtClean="0">
                <a:solidFill>
                  <a:srgbClr val="000000"/>
                </a:solidFill>
                <a:latin typeface="幼圆" panose="02010509060101010101" pitchFamily="49" charset="-122"/>
                <a:ea typeface="微软雅黑" panose="020B0503020204020204" pitchFamily="34" charset="-122"/>
              </a:rPr>
              <a:t>添加</a:t>
            </a:r>
            <a:endParaRPr lang="en-US" altLang="zh-CN" dirty="0" smtClean="0">
              <a:solidFill>
                <a:srgbClr val="000000"/>
              </a:solidFill>
              <a:latin typeface="幼圆" panose="02010509060101010101" pitchFamily="49" charset="-122"/>
              <a:ea typeface="微软雅黑" panose="020B0503020204020204" pitchFamily="34" charset="-122"/>
            </a:endParaRPr>
          </a:p>
          <a:p>
            <a:pPr algn="ctr">
              <a:lnSpc>
                <a:spcPct val="120000"/>
              </a:lnSpc>
            </a:pPr>
            <a:r>
              <a:rPr lang="zh-CN" altLang="en-US" dirty="0" smtClean="0">
                <a:solidFill>
                  <a:srgbClr val="000000"/>
                </a:solidFill>
                <a:latin typeface="幼圆" panose="02010509060101010101" pitchFamily="49" charset="-122"/>
                <a:ea typeface="微软雅黑" panose="020B0503020204020204" pitchFamily="34" charset="-122"/>
              </a:rPr>
              <a:t>水印</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26" name="MH_SubTitle_4"/>
          <p:cNvSpPr>
            <a:spLocks/>
          </p:cNvSpPr>
          <p:nvPr>
            <p:custDataLst>
              <p:tags r:id="rId4"/>
            </p:custDataLst>
          </p:nvPr>
        </p:nvSpPr>
        <p:spPr bwMode="auto">
          <a:xfrm>
            <a:off x="6349457" y="4668203"/>
            <a:ext cx="1470025" cy="1403350"/>
          </a:xfrm>
          <a:custGeom>
            <a:avLst/>
            <a:gdLst>
              <a:gd name="T0" fmla="*/ 2147483646 w 1102"/>
              <a:gd name="T1" fmla="*/ 2147483646 h 1051"/>
              <a:gd name="T2" fmla="*/ 2147483646 w 1102"/>
              <a:gd name="T3" fmla="*/ 2147483646 h 1051"/>
              <a:gd name="T4" fmla="*/ 2147483646 w 1102"/>
              <a:gd name="T5" fmla="*/ 2147483646 h 1051"/>
              <a:gd name="T6" fmla="*/ 2147483646 w 1102"/>
              <a:gd name="T7" fmla="*/ 2147483646 h 1051"/>
              <a:gd name="T8" fmla="*/ 2147483646 w 1102"/>
              <a:gd name="T9" fmla="*/ 2147483646 h 1051"/>
              <a:gd name="T10" fmla="*/ 2147483646 w 1102"/>
              <a:gd name="T11" fmla="*/ 0 h 1051"/>
              <a:gd name="T12" fmla="*/ 2147483646 w 1102"/>
              <a:gd name="T13" fmla="*/ 2147483646 h 1051"/>
              <a:gd name="T14" fmla="*/ 2147483646 w 1102"/>
              <a:gd name="T15" fmla="*/ 2147483646 h 1051"/>
              <a:gd name="T16" fmla="*/ 2147483646 w 1102"/>
              <a:gd name="T17" fmla="*/ 2147483646 h 1051"/>
              <a:gd name="T18" fmla="*/ 2147483646 w 1102"/>
              <a:gd name="T19" fmla="*/ 2147483646 h 1051"/>
              <a:gd name="T20" fmla="*/ 2147483646 w 1102"/>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2"/>
              <a:gd name="T34" fmla="*/ 0 h 1051"/>
              <a:gd name="T35" fmla="*/ 1102 w 1102"/>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2" h="1051">
                <a:moveTo>
                  <a:pt x="551" y="1051"/>
                </a:moveTo>
                <a:cubicBezTo>
                  <a:pt x="548" y="1051"/>
                  <a:pt x="545" y="1051"/>
                  <a:pt x="544" y="1050"/>
                </a:cubicBezTo>
                <a:cubicBezTo>
                  <a:pt x="527" y="1041"/>
                  <a:pt x="372" y="947"/>
                  <a:pt x="188" y="628"/>
                </a:cubicBezTo>
                <a:cubicBezTo>
                  <a:pt x="4" y="309"/>
                  <a:pt x="0" y="129"/>
                  <a:pt x="1" y="109"/>
                </a:cubicBezTo>
                <a:cubicBezTo>
                  <a:pt x="2" y="106"/>
                  <a:pt x="5" y="100"/>
                  <a:pt x="7" y="97"/>
                </a:cubicBezTo>
                <a:cubicBezTo>
                  <a:pt x="24" y="87"/>
                  <a:pt x="182" y="0"/>
                  <a:pt x="551" y="0"/>
                </a:cubicBezTo>
                <a:cubicBezTo>
                  <a:pt x="920" y="0"/>
                  <a:pt x="1078" y="87"/>
                  <a:pt x="1094" y="97"/>
                </a:cubicBezTo>
                <a:cubicBezTo>
                  <a:pt x="1097" y="100"/>
                  <a:pt x="1100" y="106"/>
                  <a:pt x="1101" y="109"/>
                </a:cubicBezTo>
                <a:cubicBezTo>
                  <a:pt x="1102" y="128"/>
                  <a:pt x="1098" y="309"/>
                  <a:pt x="914" y="628"/>
                </a:cubicBezTo>
                <a:cubicBezTo>
                  <a:pt x="730" y="947"/>
                  <a:pt x="575" y="1041"/>
                  <a:pt x="558" y="1050"/>
                </a:cubicBezTo>
                <a:cubicBezTo>
                  <a:pt x="557" y="1051"/>
                  <a:pt x="554" y="1051"/>
                  <a:pt x="551" y="1051"/>
                </a:cubicBezTo>
                <a:close/>
              </a:path>
            </a:pathLst>
          </a:custGeom>
          <a:solidFill>
            <a:srgbClr val="F49C19"/>
          </a:solidFill>
          <a:ln>
            <a:noFill/>
          </a:ln>
          <a:extLst>
            <a:ext uri="{91240B29-F687-4F45-9708-019B960494DF}">
              <a14:hiddenLine xmlns:a14="http://schemas.microsoft.com/office/drawing/2010/main" w="9525">
                <a:solidFill>
                  <a:srgbClr val="000000"/>
                </a:solidFill>
                <a:round/>
                <a:headEnd/>
                <a:tailEnd/>
              </a14:hiddenLine>
            </a:ext>
          </a:extLst>
        </p:spPr>
        <p:txBody>
          <a:bodyPr tIns="1080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a:solidFill>
                  <a:srgbClr val="000000"/>
                </a:solidFill>
                <a:latin typeface="幼圆" panose="02010509060101010101" pitchFamily="49" charset="-122"/>
                <a:ea typeface="微软雅黑" panose="020B0503020204020204" pitchFamily="34" charset="-122"/>
              </a:rPr>
              <a:t>落实企业主体责任</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27" name="MH_SubTitle_1"/>
          <p:cNvSpPr>
            <a:spLocks/>
          </p:cNvSpPr>
          <p:nvPr>
            <p:custDataLst>
              <p:tags r:id="rId5"/>
            </p:custDataLst>
          </p:nvPr>
        </p:nvSpPr>
        <p:spPr bwMode="auto">
          <a:xfrm>
            <a:off x="3779295" y="2904490"/>
            <a:ext cx="1470025" cy="1403350"/>
          </a:xfrm>
          <a:custGeom>
            <a:avLst/>
            <a:gdLst>
              <a:gd name="T0" fmla="*/ 2147483646 w 1102"/>
              <a:gd name="T1" fmla="*/ 2147483646 h 1051"/>
              <a:gd name="T2" fmla="*/ 2147483646 w 1102"/>
              <a:gd name="T3" fmla="*/ 2147483646 h 1051"/>
              <a:gd name="T4" fmla="*/ 2147483646 w 1102"/>
              <a:gd name="T5" fmla="*/ 2147483646 h 1051"/>
              <a:gd name="T6" fmla="*/ 2147483646 w 1102"/>
              <a:gd name="T7" fmla="*/ 2147483646 h 1051"/>
              <a:gd name="T8" fmla="*/ 2147483646 w 1102"/>
              <a:gd name="T9" fmla="*/ 2147483646 h 1051"/>
              <a:gd name="T10" fmla="*/ 2147483646 w 1102"/>
              <a:gd name="T11" fmla="*/ 0 h 1051"/>
              <a:gd name="T12" fmla="*/ 2147483646 w 1102"/>
              <a:gd name="T13" fmla="*/ 2147483646 h 1051"/>
              <a:gd name="T14" fmla="*/ 2147483646 w 1102"/>
              <a:gd name="T15" fmla="*/ 2147483646 h 1051"/>
              <a:gd name="T16" fmla="*/ 2147483646 w 1102"/>
              <a:gd name="T17" fmla="*/ 2147483646 h 1051"/>
              <a:gd name="T18" fmla="*/ 2147483646 w 1102"/>
              <a:gd name="T19" fmla="*/ 2147483646 h 1051"/>
              <a:gd name="T20" fmla="*/ 2147483646 w 1102"/>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2"/>
              <a:gd name="T34" fmla="*/ 0 h 1051"/>
              <a:gd name="T35" fmla="*/ 1102 w 1102"/>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2" h="1051">
                <a:moveTo>
                  <a:pt x="551" y="1051"/>
                </a:moveTo>
                <a:cubicBezTo>
                  <a:pt x="182" y="1051"/>
                  <a:pt x="24" y="964"/>
                  <a:pt x="7" y="954"/>
                </a:cubicBezTo>
                <a:cubicBezTo>
                  <a:pt x="5" y="951"/>
                  <a:pt x="2" y="945"/>
                  <a:pt x="1" y="942"/>
                </a:cubicBezTo>
                <a:cubicBezTo>
                  <a:pt x="0" y="922"/>
                  <a:pt x="4" y="742"/>
                  <a:pt x="188" y="423"/>
                </a:cubicBezTo>
                <a:cubicBezTo>
                  <a:pt x="372" y="104"/>
                  <a:pt x="527" y="10"/>
                  <a:pt x="544" y="1"/>
                </a:cubicBezTo>
                <a:cubicBezTo>
                  <a:pt x="545" y="0"/>
                  <a:pt x="548" y="0"/>
                  <a:pt x="551" y="0"/>
                </a:cubicBezTo>
                <a:cubicBezTo>
                  <a:pt x="554" y="0"/>
                  <a:pt x="557" y="0"/>
                  <a:pt x="558" y="1"/>
                </a:cubicBezTo>
                <a:cubicBezTo>
                  <a:pt x="575" y="10"/>
                  <a:pt x="729" y="104"/>
                  <a:pt x="914" y="423"/>
                </a:cubicBezTo>
                <a:cubicBezTo>
                  <a:pt x="1102" y="748"/>
                  <a:pt x="1102" y="927"/>
                  <a:pt x="1101" y="942"/>
                </a:cubicBezTo>
                <a:cubicBezTo>
                  <a:pt x="1100" y="945"/>
                  <a:pt x="1097" y="951"/>
                  <a:pt x="1094" y="954"/>
                </a:cubicBezTo>
                <a:cubicBezTo>
                  <a:pt x="1078" y="964"/>
                  <a:pt x="920" y="1051"/>
                  <a:pt x="551" y="1051"/>
                </a:cubicBezTo>
                <a:close/>
              </a:path>
            </a:pathLst>
          </a:custGeom>
          <a:solidFill>
            <a:srgbClr val="BBC6CA"/>
          </a:solidFill>
          <a:ln>
            <a:noFill/>
          </a:ln>
          <a:extLst>
            <a:ext uri="{91240B29-F687-4F45-9708-019B960494DF}">
              <a14:hiddenLine xmlns:a14="http://schemas.microsoft.com/office/drawing/2010/main" w="9525">
                <a:solidFill>
                  <a:srgbClr val="000000"/>
                </a:solidFill>
                <a:round/>
                <a:headEnd/>
                <a:tailEnd/>
              </a14:hiddenLine>
            </a:ext>
          </a:extLst>
        </p:spPr>
        <p:txBody>
          <a:bodyPr bIns="108000" anchor="b"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smtClean="0">
                <a:solidFill>
                  <a:srgbClr val="000000"/>
                </a:solidFill>
                <a:latin typeface="幼圆" panose="02010509060101010101" pitchFamily="49" charset="-122"/>
                <a:ea typeface="微软雅黑" panose="020B0503020204020204" pitchFamily="34" charset="-122"/>
              </a:rPr>
              <a:t>所有</a:t>
            </a:r>
            <a:r>
              <a:rPr lang="zh-CN" altLang="en-US" dirty="0">
                <a:solidFill>
                  <a:srgbClr val="000000"/>
                </a:solidFill>
                <a:latin typeface="幼圆" panose="02010509060101010101" pitchFamily="49" charset="-122"/>
                <a:ea typeface="微软雅黑" panose="020B0503020204020204" pitchFamily="34" charset="-122"/>
              </a:rPr>
              <a:t>主播进行实名认证</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28" name="MH_SubTitle_5"/>
          <p:cNvSpPr>
            <a:spLocks/>
          </p:cNvSpPr>
          <p:nvPr>
            <p:custDataLst>
              <p:tags r:id="rId6"/>
            </p:custDataLst>
          </p:nvPr>
        </p:nvSpPr>
        <p:spPr bwMode="auto">
          <a:xfrm>
            <a:off x="5066756" y="5126990"/>
            <a:ext cx="1468438" cy="1403350"/>
          </a:xfrm>
          <a:custGeom>
            <a:avLst/>
            <a:gdLst>
              <a:gd name="T0" fmla="*/ 2147483646 w 1101"/>
              <a:gd name="T1" fmla="*/ 2147483646 h 1051"/>
              <a:gd name="T2" fmla="*/ 2147483646 w 1101"/>
              <a:gd name="T3" fmla="*/ 2147483646 h 1051"/>
              <a:gd name="T4" fmla="*/ 0 w 1101"/>
              <a:gd name="T5" fmla="*/ 2147483646 h 1051"/>
              <a:gd name="T6" fmla="*/ 2147483646 w 1101"/>
              <a:gd name="T7" fmla="*/ 2147483646 h 1051"/>
              <a:gd name="T8" fmla="*/ 2147483646 w 1101"/>
              <a:gd name="T9" fmla="*/ 0 h 1051"/>
              <a:gd name="T10" fmla="*/ 2147483646 w 1101"/>
              <a:gd name="T11" fmla="*/ 0 h 1051"/>
              <a:gd name="T12" fmla="*/ 2147483646 w 1101"/>
              <a:gd name="T13" fmla="*/ 0 h 1051"/>
              <a:gd name="T14" fmla="*/ 2147483646 w 1101"/>
              <a:gd name="T15" fmla="*/ 2147483646 h 1051"/>
              <a:gd name="T16" fmla="*/ 2147483646 w 1101"/>
              <a:gd name="T17" fmla="*/ 2147483646 h 1051"/>
              <a:gd name="T18" fmla="*/ 2147483646 w 1101"/>
              <a:gd name="T19" fmla="*/ 2147483646 h 1051"/>
              <a:gd name="T20" fmla="*/ 2147483646 w 1101"/>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1"/>
              <a:gd name="T34" fmla="*/ 0 h 1051"/>
              <a:gd name="T35" fmla="*/ 1101 w 1101"/>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1" h="1051">
                <a:moveTo>
                  <a:pt x="551" y="1051"/>
                </a:moveTo>
                <a:cubicBezTo>
                  <a:pt x="182" y="1051"/>
                  <a:pt x="24" y="964"/>
                  <a:pt x="7" y="954"/>
                </a:cubicBezTo>
                <a:cubicBezTo>
                  <a:pt x="5" y="951"/>
                  <a:pt x="2" y="945"/>
                  <a:pt x="0" y="942"/>
                </a:cubicBezTo>
                <a:cubicBezTo>
                  <a:pt x="0" y="922"/>
                  <a:pt x="4" y="742"/>
                  <a:pt x="188" y="422"/>
                </a:cubicBezTo>
                <a:cubicBezTo>
                  <a:pt x="372" y="103"/>
                  <a:pt x="527" y="10"/>
                  <a:pt x="544" y="0"/>
                </a:cubicBezTo>
                <a:cubicBezTo>
                  <a:pt x="545" y="0"/>
                  <a:pt x="548" y="0"/>
                  <a:pt x="551" y="0"/>
                </a:cubicBezTo>
                <a:cubicBezTo>
                  <a:pt x="554" y="0"/>
                  <a:pt x="556" y="0"/>
                  <a:pt x="558" y="0"/>
                </a:cubicBezTo>
                <a:cubicBezTo>
                  <a:pt x="575" y="10"/>
                  <a:pt x="729" y="103"/>
                  <a:pt x="914" y="422"/>
                </a:cubicBezTo>
                <a:cubicBezTo>
                  <a:pt x="1098" y="742"/>
                  <a:pt x="1101" y="922"/>
                  <a:pt x="1101" y="942"/>
                </a:cubicBezTo>
                <a:cubicBezTo>
                  <a:pt x="1100" y="945"/>
                  <a:pt x="1097" y="951"/>
                  <a:pt x="1094" y="954"/>
                </a:cubicBezTo>
                <a:cubicBezTo>
                  <a:pt x="1077" y="964"/>
                  <a:pt x="920" y="1051"/>
                  <a:pt x="551" y="1051"/>
                </a:cubicBezTo>
                <a:close/>
              </a:path>
            </a:pathLst>
          </a:custGeom>
          <a:solidFill>
            <a:srgbClr val="BBC6CA"/>
          </a:solidFill>
          <a:ln>
            <a:noFill/>
          </a:ln>
          <a:extLst>
            <a:ext uri="{91240B29-F687-4F45-9708-019B960494DF}">
              <a14:hiddenLine xmlns:a14="http://schemas.microsoft.com/office/drawing/2010/main" w="9525">
                <a:solidFill>
                  <a:srgbClr val="000000"/>
                </a:solidFill>
                <a:round/>
                <a:headEnd/>
                <a:tailEnd/>
              </a14:hiddenLine>
            </a:ext>
          </a:extLst>
        </p:spPr>
        <p:txBody>
          <a:bodyPr bIns="108000" anchor="b"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a:solidFill>
                  <a:srgbClr val="000000"/>
                </a:solidFill>
                <a:latin typeface="幼圆" panose="02010509060101010101" pitchFamily="49" charset="-122"/>
                <a:ea typeface="微软雅黑" panose="020B0503020204020204" pitchFamily="34" charset="-122"/>
              </a:rPr>
              <a:t>建立主播黑名单制度</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29" name="MH_SubTitle_6"/>
          <p:cNvSpPr>
            <a:spLocks/>
          </p:cNvSpPr>
          <p:nvPr>
            <p:custDataLst>
              <p:tags r:id="rId7"/>
            </p:custDataLst>
          </p:nvPr>
        </p:nvSpPr>
        <p:spPr bwMode="auto">
          <a:xfrm>
            <a:off x="3780882" y="4671378"/>
            <a:ext cx="1470025" cy="1403350"/>
          </a:xfrm>
          <a:custGeom>
            <a:avLst/>
            <a:gdLst>
              <a:gd name="T0" fmla="*/ 2147483646 w 1101"/>
              <a:gd name="T1" fmla="*/ 2147483646 h 1051"/>
              <a:gd name="T2" fmla="*/ 2147483646 w 1101"/>
              <a:gd name="T3" fmla="*/ 2147483646 h 1051"/>
              <a:gd name="T4" fmla="*/ 2147483646 w 1101"/>
              <a:gd name="T5" fmla="*/ 2147483646 h 1051"/>
              <a:gd name="T6" fmla="*/ 0 w 1101"/>
              <a:gd name="T7" fmla="*/ 2147483646 h 1051"/>
              <a:gd name="T8" fmla="*/ 2147483646 w 1101"/>
              <a:gd name="T9" fmla="*/ 2147483646 h 1051"/>
              <a:gd name="T10" fmla="*/ 2147483646 w 1101"/>
              <a:gd name="T11" fmla="*/ 0 h 1051"/>
              <a:gd name="T12" fmla="*/ 2147483646 w 1101"/>
              <a:gd name="T13" fmla="*/ 2147483646 h 1051"/>
              <a:gd name="T14" fmla="*/ 2147483646 w 1101"/>
              <a:gd name="T15" fmla="*/ 2147483646 h 1051"/>
              <a:gd name="T16" fmla="*/ 2147483646 w 1101"/>
              <a:gd name="T17" fmla="*/ 2147483646 h 1051"/>
              <a:gd name="T18" fmla="*/ 2147483646 w 1101"/>
              <a:gd name="T19" fmla="*/ 2147483646 h 1051"/>
              <a:gd name="T20" fmla="*/ 2147483646 w 1101"/>
              <a:gd name="T21" fmla="*/ 2147483646 h 10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1"/>
              <a:gd name="T34" fmla="*/ 0 h 1051"/>
              <a:gd name="T35" fmla="*/ 1101 w 1101"/>
              <a:gd name="T36" fmla="*/ 1051 h 10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1" h="1051">
                <a:moveTo>
                  <a:pt x="551" y="1051"/>
                </a:moveTo>
                <a:cubicBezTo>
                  <a:pt x="548" y="1051"/>
                  <a:pt x="545" y="1051"/>
                  <a:pt x="544" y="1051"/>
                </a:cubicBezTo>
                <a:cubicBezTo>
                  <a:pt x="527" y="1041"/>
                  <a:pt x="372" y="948"/>
                  <a:pt x="188" y="629"/>
                </a:cubicBezTo>
                <a:cubicBezTo>
                  <a:pt x="0" y="303"/>
                  <a:pt x="0" y="124"/>
                  <a:pt x="0" y="109"/>
                </a:cubicBezTo>
                <a:cubicBezTo>
                  <a:pt x="1" y="106"/>
                  <a:pt x="5" y="100"/>
                  <a:pt x="7" y="97"/>
                </a:cubicBezTo>
                <a:cubicBezTo>
                  <a:pt x="24" y="87"/>
                  <a:pt x="182" y="0"/>
                  <a:pt x="551" y="0"/>
                </a:cubicBezTo>
                <a:cubicBezTo>
                  <a:pt x="919" y="0"/>
                  <a:pt x="1077" y="87"/>
                  <a:pt x="1094" y="97"/>
                </a:cubicBezTo>
                <a:cubicBezTo>
                  <a:pt x="1097" y="100"/>
                  <a:pt x="1100" y="106"/>
                  <a:pt x="1101" y="109"/>
                </a:cubicBezTo>
                <a:cubicBezTo>
                  <a:pt x="1101" y="129"/>
                  <a:pt x="1098" y="309"/>
                  <a:pt x="914" y="629"/>
                </a:cubicBezTo>
                <a:cubicBezTo>
                  <a:pt x="729" y="948"/>
                  <a:pt x="575" y="1041"/>
                  <a:pt x="558" y="1051"/>
                </a:cubicBezTo>
                <a:cubicBezTo>
                  <a:pt x="556" y="1051"/>
                  <a:pt x="554" y="1051"/>
                  <a:pt x="551" y="1051"/>
                </a:cubicBezTo>
                <a:close/>
              </a:path>
            </a:pathLst>
          </a:custGeom>
          <a:solidFill>
            <a:srgbClr val="C493C1"/>
          </a:solidFill>
          <a:ln>
            <a:noFill/>
          </a:ln>
          <a:extLst>
            <a:ext uri="{91240B29-F687-4F45-9708-019B960494DF}">
              <a14:hiddenLine xmlns:a14="http://schemas.microsoft.com/office/drawing/2010/main" w="9525">
                <a:solidFill>
                  <a:srgbClr val="000000"/>
                </a:solidFill>
                <a:round/>
                <a:headEnd/>
                <a:tailEnd/>
              </a14:hiddenLine>
            </a:ext>
          </a:extLst>
        </p:spPr>
        <p:txBody>
          <a:bodyPr tIns="1080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dirty="0">
                <a:solidFill>
                  <a:srgbClr val="000000"/>
                </a:solidFill>
                <a:latin typeface="幼圆" panose="02010509060101010101" pitchFamily="49" charset="-122"/>
                <a:ea typeface="微软雅黑" panose="020B0503020204020204" pitchFamily="34" charset="-122"/>
              </a:rPr>
              <a:t>加强对主播的培训</a:t>
            </a:r>
            <a:r>
              <a:rPr lang="zh-CN" altLang="en-US" dirty="0" smtClean="0">
                <a:solidFill>
                  <a:srgbClr val="000000"/>
                </a:solidFill>
                <a:latin typeface="幼圆" panose="02010509060101010101" pitchFamily="49" charset="-122"/>
                <a:ea typeface="微软雅黑" panose="020B0503020204020204" pitchFamily="34" charset="-122"/>
              </a:rPr>
              <a:t>及</a:t>
            </a:r>
            <a:endParaRPr lang="en-US" altLang="zh-CN" dirty="0" smtClean="0">
              <a:solidFill>
                <a:srgbClr val="000000"/>
              </a:solidFill>
              <a:latin typeface="幼圆" panose="02010509060101010101" pitchFamily="49" charset="-122"/>
              <a:ea typeface="微软雅黑" panose="020B0503020204020204" pitchFamily="34" charset="-122"/>
            </a:endParaRPr>
          </a:p>
          <a:p>
            <a:pPr algn="ctr">
              <a:lnSpc>
                <a:spcPct val="120000"/>
              </a:lnSpc>
            </a:pPr>
            <a:r>
              <a:rPr lang="zh-CN" altLang="en-US" dirty="0" smtClean="0">
                <a:solidFill>
                  <a:srgbClr val="000000"/>
                </a:solidFill>
                <a:latin typeface="幼圆" panose="02010509060101010101" pitchFamily="49" charset="-122"/>
                <a:ea typeface="微软雅黑" panose="020B0503020204020204" pitchFamily="34" charset="-122"/>
              </a:rPr>
              <a:t>引导</a:t>
            </a:r>
            <a:endParaRPr lang="en-US" altLang="zh-CN" dirty="0">
              <a:solidFill>
                <a:srgbClr val="000000"/>
              </a:solidFill>
              <a:latin typeface="幼圆" panose="02010509060101010101" pitchFamily="49" charset="-122"/>
              <a:ea typeface="微软雅黑" panose="020B0503020204020204" pitchFamily="34" charset="-122"/>
            </a:endParaRPr>
          </a:p>
        </p:txBody>
      </p:sp>
      <p:sp>
        <p:nvSpPr>
          <p:cNvPr id="30" name="MH_Other_2"/>
          <p:cNvSpPr txBox="1">
            <a:spLocks noChangeArrowheads="1"/>
          </p:cNvSpPr>
          <p:nvPr>
            <p:custDataLst>
              <p:tags r:id="rId8"/>
            </p:custDataLst>
          </p:nvPr>
        </p:nvSpPr>
        <p:spPr bwMode="auto">
          <a:xfrm>
            <a:off x="4247606" y="2910841"/>
            <a:ext cx="528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0000"/>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1" name="MH_Other_3"/>
          <p:cNvSpPr txBox="1">
            <a:spLocks noChangeArrowheads="1"/>
          </p:cNvSpPr>
          <p:nvPr>
            <p:custDataLst>
              <p:tags r:id="rId9"/>
            </p:custDataLst>
          </p:nvPr>
        </p:nvSpPr>
        <p:spPr bwMode="auto">
          <a:xfrm>
            <a:off x="5530306" y="3390266"/>
            <a:ext cx="528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40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2" name="MH_Other_4"/>
          <p:cNvSpPr txBox="1">
            <a:spLocks noChangeArrowheads="1"/>
          </p:cNvSpPr>
          <p:nvPr>
            <p:custDataLst>
              <p:tags r:id="rId10"/>
            </p:custDataLst>
          </p:nvPr>
        </p:nvSpPr>
        <p:spPr bwMode="auto">
          <a:xfrm>
            <a:off x="6820944" y="2910841"/>
            <a:ext cx="527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40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3" name="MH_Other_5"/>
          <p:cNvSpPr txBox="1">
            <a:spLocks noChangeArrowheads="1"/>
          </p:cNvSpPr>
          <p:nvPr>
            <p:custDataLst>
              <p:tags r:id="rId11"/>
            </p:custDataLst>
          </p:nvPr>
        </p:nvSpPr>
        <p:spPr bwMode="auto">
          <a:xfrm>
            <a:off x="4247606" y="5604828"/>
            <a:ext cx="528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40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4" name="MH_Other_6"/>
          <p:cNvSpPr txBox="1">
            <a:spLocks noChangeArrowheads="1"/>
          </p:cNvSpPr>
          <p:nvPr>
            <p:custDataLst>
              <p:tags r:id="rId12"/>
            </p:custDataLst>
          </p:nvPr>
        </p:nvSpPr>
        <p:spPr bwMode="auto">
          <a:xfrm>
            <a:off x="5530306" y="5142866"/>
            <a:ext cx="528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Microsoft YaHei UI" panose="020B0503020204020204" pitchFamily="34" charset="-122"/>
                <a:cs typeface="Arial" panose="020B0604020202020204" pitchFamily="34" charset="0"/>
              </a:rPr>
              <a:t>05</a:t>
            </a:r>
            <a:endParaRPr lang="zh-CN" altLang="en-US" sz="240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5" name="MH_Other_7"/>
          <p:cNvSpPr txBox="1">
            <a:spLocks noChangeArrowheads="1"/>
          </p:cNvSpPr>
          <p:nvPr>
            <p:custDataLst>
              <p:tags r:id="rId13"/>
            </p:custDataLst>
          </p:nvPr>
        </p:nvSpPr>
        <p:spPr bwMode="auto">
          <a:xfrm>
            <a:off x="6820944" y="5604828"/>
            <a:ext cx="52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Microsoft YaHei UI" panose="020B0503020204020204" pitchFamily="34" charset="-122"/>
                <a:cs typeface="Arial" panose="020B0604020202020204" pitchFamily="34" charset="0"/>
              </a:rPr>
              <a:t>06</a:t>
            </a:r>
            <a:endParaRPr lang="zh-CN" altLang="en-US" sz="2400">
              <a:solidFill>
                <a:srgbClr val="000000"/>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597288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完</a:t>
            </a:r>
            <a:endParaRPr lang="zh-CN" altLang="en-US" dirty="0"/>
          </a:p>
        </p:txBody>
      </p:sp>
    </p:spTree>
    <p:extLst>
      <p:ext uri="{BB962C8B-B14F-4D97-AF65-F5344CB8AC3E}">
        <p14:creationId xmlns:p14="http://schemas.microsoft.com/office/powerpoint/2010/main" val="2407655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hlinkClick r:id="rId21" action="ppaction://hlinksldjump"/>
          </p:cNvPr>
          <p:cNvSpPr txBox="1"/>
          <p:nvPr>
            <p:custDataLst>
              <p:tags r:id="rId2"/>
            </p:custDataLst>
          </p:nvPr>
        </p:nvSpPr>
        <p:spPr>
          <a:xfrm>
            <a:off x="5254172" y="2576333"/>
            <a:ext cx="527960" cy="544277"/>
          </a:xfrm>
          <a:prstGeom prst="rect">
            <a:avLst/>
          </a:prstGeom>
          <a:noFill/>
        </p:spPr>
        <p:txBody>
          <a:bodyPr wrap="square" lIns="0" tIns="0" rIns="0" bIns="0" rtlCol="0" anchor="ctr" anchorCtr="0">
            <a:noAutofit/>
          </a:bodyPr>
          <a:lstStyle/>
          <a:p>
            <a:pPr algn="ctr"/>
            <a:r>
              <a:rPr lang="en-US" altLang="zh-CN" sz="2800" b="1">
                <a:solidFill>
                  <a:srgbClr val="7ABC32"/>
                </a:solidFill>
                <a:latin typeface="微软雅黑" panose="020B0503020204020204" pitchFamily="34" charset="-122"/>
                <a:ea typeface="微软雅黑" panose="020B0503020204020204" pitchFamily="34" charset="-122"/>
              </a:rPr>
              <a:t>01</a:t>
            </a:r>
            <a:endParaRPr lang="zh-CN" altLang="en-US" sz="2800" b="1" dirty="0">
              <a:solidFill>
                <a:srgbClr val="7ABC32"/>
              </a:solidFill>
              <a:latin typeface="微软雅黑" panose="020B0503020204020204" pitchFamily="34" charset="-122"/>
              <a:ea typeface="微软雅黑" panose="020B0503020204020204" pitchFamily="34" charset="-122"/>
            </a:endParaRPr>
          </a:p>
        </p:txBody>
      </p:sp>
      <p:sp>
        <p:nvSpPr>
          <p:cNvPr id="34" name="MH_Entry_1">
            <a:hlinkClick r:id="rId21" action="ppaction://hlinksldjump"/>
          </p:cNvPr>
          <p:cNvSpPr txBox="1"/>
          <p:nvPr>
            <p:custDataLst>
              <p:tags r:id="rId3"/>
            </p:custDataLst>
          </p:nvPr>
        </p:nvSpPr>
        <p:spPr>
          <a:xfrm>
            <a:off x="6299201" y="2567261"/>
            <a:ext cx="4731656" cy="544277"/>
          </a:xfrm>
          <a:prstGeom prst="rect">
            <a:avLst/>
          </a:prstGeom>
          <a:noFill/>
        </p:spPr>
        <p:txBody>
          <a:bodyPr wrap="square" lIns="0" tIns="0" rIns="0" bIns="0" rtlCol="0" anchor="ctr" anchorCtr="0">
            <a:normAutofit/>
          </a:bodyPr>
          <a:lstStyle/>
          <a:p>
            <a:r>
              <a:rPr lang="zh-CN" altLang="en-US" sz="2400" b="1" spc="200" dirty="0" smtClean="0">
                <a:solidFill>
                  <a:srgbClr val="5F5F5F"/>
                </a:solidFill>
                <a:latin typeface="微软雅黑" panose="020B0503020204020204" pitchFamily="34" charset="-122"/>
                <a:ea typeface="微软雅黑" panose="020B0503020204020204" pitchFamily="34" charset="-122"/>
              </a:rPr>
              <a:t>大直播时代概况</a:t>
            </a:r>
            <a:endParaRPr lang="zh-CN" altLang="en-US" sz="2400" b="1" spc="200" dirty="0">
              <a:solidFill>
                <a:srgbClr val="5F5F5F"/>
              </a:solidFill>
              <a:latin typeface="微软雅黑" panose="020B0503020204020204" pitchFamily="34" charset="-122"/>
              <a:ea typeface="微软雅黑" panose="020B0503020204020204" pitchFamily="34" charset="-122"/>
            </a:endParaRPr>
          </a:p>
        </p:txBody>
      </p:sp>
      <p:sp>
        <p:nvSpPr>
          <p:cNvPr id="61" name="MH_Number_2">
            <a:hlinkClick r:id="rId22" action="ppaction://hlinksldjump"/>
          </p:cNvPr>
          <p:cNvSpPr txBox="1"/>
          <p:nvPr>
            <p:custDataLst>
              <p:tags r:id="rId4"/>
            </p:custDataLst>
          </p:nvPr>
        </p:nvSpPr>
        <p:spPr>
          <a:xfrm>
            <a:off x="5254172" y="3468921"/>
            <a:ext cx="527960" cy="544277"/>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800" b="1">
                <a:solidFill>
                  <a:srgbClr val="7ABC32"/>
                </a:solidFill>
                <a:latin typeface="微软雅黑" panose="020B0503020204020204" pitchFamily="34" charset="-122"/>
                <a:ea typeface="微软雅黑" panose="020B0503020204020204" pitchFamily="34" charset="-122"/>
              </a:rPr>
              <a:t>02</a:t>
            </a:r>
            <a:endParaRPr lang="zh-CN" altLang="en-US" sz="2800" b="1" dirty="0">
              <a:solidFill>
                <a:srgbClr val="7ABC32"/>
              </a:solidFill>
              <a:latin typeface="微软雅黑" panose="020B0503020204020204" pitchFamily="34" charset="-122"/>
              <a:ea typeface="微软雅黑" panose="020B0503020204020204" pitchFamily="34" charset="-122"/>
            </a:endParaRPr>
          </a:p>
        </p:txBody>
      </p:sp>
      <p:sp>
        <p:nvSpPr>
          <p:cNvPr id="62" name="MH_Entry_2">
            <a:hlinkClick r:id="rId22" action="ppaction://hlinksldjump"/>
          </p:cNvPr>
          <p:cNvSpPr txBox="1"/>
          <p:nvPr>
            <p:custDataLst>
              <p:tags r:id="rId5"/>
            </p:custDataLst>
          </p:nvPr>
        </p:nvSpPr>
        <p:spPr>
          <a:xfrm>
            <a:off x="6299201" y="3459849"/>
            <a:ext cx="4731656" cy="544277"/>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400" b="1" spc="200" dirty="0" smtClean="0">
                <a:solidFill>
                  <a:srgbClr val="5F5F5F"/>
                </a:solidFill>
                <a:latin typeface="微软雅黑" panose="020B0503020204020204" pitchFamily="34" charset="-122"/>
                <a:ea typeface="微软雅黑" panose="020B0503020204020204" pitchFamily="34" charset="-122"/>
              </a:rPr>
              <a:t>一些互联网直播产品</a:t>
            </a:r>
            <a:endParaRPr lang="zh-CN" altLang="en-US" sz="2400" b="1" spc="200" dirty="0">
              <a:solidFill>
                <a:srgbClr val="5F5F5F"/>
              </a:solidFill>
              <a:latin typeface="微软雅黑" panose="020B0503020204020204" pitchFamily="34" charset="-122"/>
              <a:ea typeface="微软雅黑" panose="020B0503020204020204" pitchFamily="34" charset="-122"/>
            </a:endParaRPr>
          </a:p>
        </p:txBody>
      </p:sp>
      <p:sp>
        <p:nvSpPr>
          <p:cNvPr id="64" name="MH_Number_3">
            <a:hlinkClick r:id="rId23" action="ppaction://hlinksldjump"/>
          </p:cNvPr>
          <p:cNvSpPr txBox="1"/>
          <p:nvPr>
            <p:custDataLst>
              <p:tags r:id="rId6"/>
            </p:custDataLst>
          </p:nvPr>
        </p:nvSpPr>
        <p:spPr>
          <a:xfrm>
            <a:off x="5254172" y="4361509"/>
            <a:ext cx="527960" cy="544277"/>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800" b="1">
                <a:solidFill>
                  <a:srgbClr val="7ABC32"/>
                </a:solidFill>
                <a:latin typeface="微软雅黑" panose="020B0503020204020204" pitchFamily="34" charset="-122"/>
                <a:ea typeface="微软雅黑" panose="020B0503020204020204" pitchFamily="34" charset="-122"/>
              </a:rPr>
              <a:t>03</a:t>
            </a:r>
            <a:endParaRPr lang="zh-CN" altLang="en-US" sz="2800" b="1" dirty="0">
              <a:solidFill>
                <a:srgbClr val="7ABC32"/>
              </a:solidFill>
              <a:latin typeface="微软雅黑" panose="020B0503020204020204" pitchFamily="34" charset="-122"/>
              <a:ea typeface="微软雅黑" panose="020B0503020204020204" pitchFamily="34" charset="-122"/>
            </a:endParaRPr>
          </a:p>
        </p:txBody>
      </p:sp>
      <p:sp>
        <p:nvSpPr>
          <p:cNvPr id="65" name="MH_Entry_3">
            <a:hlinkClick r:id="rId23" action="ppaction://hlinksldjump"/>
          </p:cNvPr>
          <p:cNvSpPr txBox="1"/>
          <p:nvPr>
            <p:custDataLst>
              <p:tags r:id="rId7"/>
            </p:custDataLst>
          </p:nvPr>
        </p:nvSpPr>
        <p:spPr>
          <a:xfrm>
            <a:off x="6299201" y="4352437"/>
            <a:ext cx="4731656" cy="544277"/>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400" b="1" spc="200" dirty="0" smtClean="0">
                <a:solidFill>
                  <a:srgbClr val="5F5F5F"/>
                </a:solidFill>
                <a:latin typeface="微软雅黑" panose="020B0503020204020204" pitchFamily="34" charset="-122"/>
                <a:ea typeface="微软雅黑" panose="020B0503020204020204" pitchFamily="34" charset="-122"/>
              </a:rPr>
              <a:t>互联网直播行业产业链</a:t>
            </a:r>
            <a:endParaRPr lang="zh-CN" altLang="en-US" sz="2400" b="1" spc="200" dirty="0">
              <a:solidFill>
                <a:srgbClr val="5F5F5F"/>
              </a:solidFill>
              <a:latin typeface="微软雅黑" panose="020B0503020204020204" pitchFamily="34" charset="-122"/>
              <a:ea typeface="微软雅黑" panose="020B0503020204020204" pitchFamily="34" charset="-122"/>
            </a:endParaRPr>
          </a:p>
        </p:txBody>
      </p:sp>
      <p:sp>
        <p:nvSpPr>
          <p:cNvPr id="67" name="MH_Number_4">
            <a:hlinkClick r:id="rId24" action="ppaction://hlinksldjump"/>
          </p:cNvPr>
          <p:cNvSpPr txBox="1"/>
          <p:nvPr>
            <p:custDataLst>
              <p:tags r:id="rId8"/>
            </p:custDataLst>
          </p:nvPr>
        </p:nvSpPr>
        <p:spPr>
          <a:xfrm>
            <a:off x="5254172" y="5254096"/>
            <a:ext cx="527960" cy="544277"/>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800" b="1">
                <a:solidFill>
                  <a:srgbClr val="7ABC32"/>
                </a:solidFill>
                <a:latin typeface="微软雅黑" panose="020B0503020204020204" pitchFamily="34" charset="-122"/>
                <a:ea typeface="微软雅黑" panose="020B0503020204020204" pitchFamily="34" charset="-122"/>
              </a:rPr>
              <a:t>04</a:t>
            </a:r>
            <a:endParaRPr lang="zh-CN" altLang="en-US" sz="2800" b="1" dirty="0">
              <a:solidFill>
                <a:srgbClr val="7ABC32"/>
              </a:solidFill>
              <a:latin typeface="微软雅黑" panose="020B0503020204020204" pitchFamily="34" charset="-122"/>
              <a:ea typeface="微软雅黑" panose="020B0503020204020204" pitchFamily="34" charset="-122"/>
            </a:endParaRPr>
          </a:p>
        </p:txBody>
      </p:sp>
      <p:sp>
        <p:nvSpPr>
          <p:cNvPr id="68" name="MH_Entry_4">
            <a:hlinkClick r:id="rId24" action="ppaction://hlinksldjump"/>
          </p:cNvPr>
          <p:cNvSpPr txBox="1"/>
          <p:nvPr>
            <p:custDataLst>
              <p:tags r:id="rId9"/>
            </p:custDataLst>
          </p:nvPr>
        </p:nvSpPr>
        <p:spPr>
          <a:xfrm>
            <a:off x="6299201" y="5245024"/>
            <a:ext cx="4731656" cy="544277"/>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400" b="1" spc="200" dirty="0" smtClean="0">
                <a:solidFill>
                  <a:srgbClr val="5F5F5F"/>
                </a:solidFill>
                <a:latin typeface="微软雅黑" panose="020B0503020204020204" pitchFamily="34" charset="-122"/>
                <a:ea typeface="微软雅黑" panose="020B0503020204020204" pitchFamily="34" charset="-122"/>
              </a:rPr>
              <a:t>互联网直播行业思考</a:t>
            </a:r>
            <a:endParaRPr lang="zh-CN" altLang="en-US" sz="2400" b="1" spc="200" dirty="0">
              <a:solidFill>
                <a:srgbClr val="5F5F5F"/>
              </a:solidFill>
              <a:latin typeface="微软雅黑" panose="020B0503020204020204" pitchFamily="34" charset="-122"/>
              <a:ea typeface="微软雅黑" panose="020B0503020204020204" pitchFamily="34" charset="-122"/>
            </a:endParaRPr>
          </a:p>
        </p:txBody>
      </p:sp>
      <p:cxnSp>
        <p:nvCxnSpPr>
          <p:cNvPr id="20" name="MH_Others_1"/>
          <p:cNvCxnSpPr/>
          <p:nvPr>
            <p:custDataLst>
              <p:tags r:id="rId10"/>
            </p:custDataLst>
          </p:nvPr>
        </p:nvCxnSpPr>
        <p:spPr>
          <a:xfrm>
            <a:off x="6026736" y="2693632"/>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1" name="MH_Others_2"/>
          <p:cNvCxnSpPr/>
          <p:nvPr>
            <p:custDataLst>
              <p:tags r:id="rId11"/>
            </p:custDataLst>
          </p:nvPr>
        </p:nvCxnSpPr>
        <p:spPr>
          <a:xfrm>
            <a:off x="6026736" y="3586821"/>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2" name="MH_Others_3"/>
          <p:cNvCxnSpPr/>
          <p:nvPr>
            <p:custDataLst>
              <p:tags r:id="rId12"/>
            </p:custDataLst>
          </p:nvPr>
        </p:nvCxnSpPr>
        <p:spPr>
          <a:xfrm>
            <a:off x="6026736" y="4480010"/>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3" name="MH_Others_4"/>
          <p:cNvCxnSpPr/>
          <p:nvPr>
            <p:custDataLst>
              <p:tags r:id="rId13"/>
            </p:custDataLst>
          </p:nvPr>
        </p:nvCxnSpPr>
        <p:spPr>
          <a:xfrm>
            <a:off x="6026736" y="5373199"/>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7" name="MH_Others_10"/>
          <p:cNvSpPr/>
          <p:nvPr>
            <p:custDataLst>
              <p:tags r:id="rId14"/>
            </p:custDataLst>
          </p:nvPr>
        </p:nvSpPr>
        <p:spPr>
          <a:xfrm>
            <a:off x="4715351" y="1416944"/>
            <a:ext cx="7476649" cy="504056"/>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 fmla="*/ 0 w 5609212"/>
              <a:gd name="connsiteY0" fmla="*/ 0 h 504056"/>
              <a:gd name="connsiteX1" fmla="*/ 5609212 w 5609212"/>
              <a:gd name="connsiteY1" fmla="*/ 0 h 504056"/>
              <a:gd name="connsiteX2" fmla="*/ 5609212 w 5609212"/>
              <a:gd name="connsiteY2" fmla="*/ 504056 h 504056"/>
              <a:gd name="connsiteX3" fmla="*/ 128954 w 5609212"/>
              <a:gd name="connsiteY3" fmla="*/ 504056 h 504056"/>
              <a:gd name="connsiteX4" fmla="*/ 0 w 560921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212" h="504056">
                <a:moveTo>
                  <a:pt x="0" y="0"/>
                </a:moveTo>
                <a:lnTo>
                  <a:pt x="5609212" y="0"/>
                </a:lnTo>
                <a:lnTo>
                  <a:pt x="5609212" y="504056"/>
                </a:lnTo>
                <a:lnTo>
                  <a:pt x="128954" y="504056"/>
                </a:lnTo>
                <a:lnTo>
                  <a:pt x="0" y="0"/>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MH_Others_11"/>
          <p:cNvSpPr txBox="1"/>
          <p:nvPr>
            <p:custDataLst>
              <p:tags r:id="rId15"/>
            </p:custDataLst>
          </p:nvPr>
        </p:nvSpPr>
        <p:spPr>
          <a:xfrm>
            <a:off x="4643084" y="812972"/>
            <a:ext cx="1344398" cy="584775"/>
          </a:xfrm>
          <a:prstGeom prst="rect">
            <a:avLst/>
          </a:prstGeom>
          <a:noFill/>
        </p:spPr>
        <p:txBody>
          <a:bodyPr wrap="square" rtlCol="0">
            <a:noAutofit/>
          </a:bodyPr>
          <a:lstStyle/>
          <a:p>
            <a:pPr algn="r"/>
            <a:r>
              <a:rPr lang="zh-CN" altLang="en-US" sz="3200" b="1" dirty="0">
                <a:solidFill>
                  <a:srgbClr val="7EC234"/>
                </a:solidFill>
                <a:latin typeface="微软雅黑" panose="020B0503020204020204" pitchFamily="34" charset="-122"/>
                <a:ea typeface="微软雅黑" panose="020B0503020204020204" pitchFamily="34" charset="-122"/>
              </a:rPr>
              <a:t>目录</a:t>
            </a:r>
          </a:p>
        </p:txBody>
      </p:sp>
      <p:cxnSp>
        <p:nvCxnSpPr>
          <p:cNvPr id="39" name="MH_Others_12"/>
          <p:cNvCxnSpPr/>
          <p:nvPr>
            <p:custDataLst>
              <p:tags r:id="rId16"/>
            </p:custDataLst>
          </p:nvPr>
        </p:nvCxnSpPr>
        <p:spPr>
          <a:xfrm>
            <a:off x="6053385" y="946550"/>
            <a:ext cx="5970" cy="346644"/>
          </a:xfrm>
          <a:prstGeom prst="line">
            <a:avLst/>
          </a:prstGeom>
          <a:ln w="38100">
            <a:solidFill>
              <a:srgbClr val="7EC234"/>
            </a:solidFill>
          </a:ln>
        </p:spPr>
        <p:style>
          <a:lnRef idx="1">
            <a:schemeClr val="accent1"/>
          </a:lnRef>
          <a:fillRef idx="0">
            <a:schemeClr val="accent1"/>
          </a:fillRef>
          <a:effectRef idx="0">
            <a:schemeClr val="accent1"/>
          </a:effectRef>
          <a:fontRef idx="minor">
            <a:schemeClr val="tx1"/>
          </a:fontRef>
        </p:style>
      </p:cxnSp>
      <p:sp>
        <p:nvSpPr>
          <p:cNvPr id="40" name="MH_Others_13"/>
          <p:cNvSpPr txBox="1"/>
          <p:nvPr>
            <p:custDataLst>
              <p:tags r:id="rId17"/>
            </p:custDataLst>
          </p:nvPr>
        </p:nvSpPr>
        <p:spPr>
          <a:xfrm>
            <a:off x="6125256" y="796708"/>
            <a:ext cx="3350742" cy="646331"/>
          </a:xfrm>
          <a:prstGeom prst="rect">
            <a:avLst/>
          </a:prstGeom>
          <a:noFill/>
        </p:spPr>
        <p:txBody>
          <a:bodyPr wrap="square" rtlCol="0">
            <a:noAutofit/>
          </a:bodyPr>
          <a:lstStyle/>
          <a:p>
            <a:r>
              <a:rPr lang="en-US" altLang="zh-CN" sz="3600">
                <a:solidFill>
                  <a:srgbClr val="7EC234"/>
                </a:solidFill>
                <a:latin typeface="华文细黑" panose="02010600040101010101" pitchFamily="2" charset="-122"/>
                <a:ea typeface="华文细黑" panose="02010600040101010101" pitchFamily="2" charset="-122"/>
                <a:cs typeface="Arial" pitchFamily="34" charset="0"/>
              </a:rPr>
              <a:t>CONTENTS</a:t>
            </a:r>
            <a:endParaRPr lang="zh-CN" altLang="en-US" sz="3600" dirty="0">
              <a:solidFill>
                <a:srgbClr val="7EC234"/>
              </a:solidFill>
              <a:latin typeface="华文细黑" panose="02010600040101010101" pitchFamily="2" charset="-122"/>
              <a:ea typeface="华文细黑" panose="02010600040101010101" pitchFamily="2" charset="-122"/>
              <a:cs typeface="Arial" pitchFamily="34" charset="0"/>
            </a:endParaRPr>
          </a:p>
        </p:txBody>
      </p:sp>
      <p:sp>
        <p:nvSpPr>
          <p:cNvPr id="41" name="MH_Others_14"/>
          <p:cNvSpPr/>
          <p:nvPr>
            <p:custDataLst>
              <p:tags r:id="rId18"/>
            </p:custDataLst>
          </p:nvPr>
        </p:nvSpPr>
        <p:spPr>
          <a:xfrm>
            <a:off x="-105" y="258126"/>
            <a:ext cx="4473442" cy="1336316"/>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27868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2957529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04422 w 3356114"/>
              <a:gd name="connsiteY1" fmla="*/ 9189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5069 h 1625249"/>
              <a:gd name="connsiteX1" fmla="*/ 3051314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 name="connsiteX0" fmla="*/ 0 w 3356114"/>
              <a:gd name="connsiteY0" fmla="*/ 5069 h 1625249"/>
              <a:gd name="connsiteX1" fmla="*/ 3016145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114" h="1625249">
                <a:moveTo>
                  <a:pt x="0" y="5069"/>
                </a:moveTo>
                <a:lnTo>
                  <a:pt x="3016145" y="0"/>
                </a:lnTo>
                <a:lnTo>
                  <a:pt x="3356114" y="1625249"/>
                </a:lnTo>
                <a:lnTo>
                  <a:pt x="0" y="1625249"/>
                </a:lnTo>
                <a:lnTo>
                  <a:pt x="0" y="5069"/>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solidFill>
                <a:srgbClr val="7EC234"/>
              </a:solidFill>
            </a:endParaRPr>
          </a:p>
        </p:txBody>
      </p:sp>
      <p:sp>
        <p:nvSpPr>
          <p:cNvPr id="42" name="MH_Others_15"/>
          <p:cNvSpPr/>
          <p:nvPr>
            <p:custDataLst>
              <p:tags r:id="rId19"/>
            </p:custDataLst>
          </p:nvPr>
        </p:nvSpPr>
        <p:spPr>
          <a:xfrm>
            <a:off x="-11264" y="755480"/>
            <a:ext cx="4207441" cy="401637"/>
          </a:xfrm>
          <a:custGeom>
            <a:avLst/>
            <a:gdLst>
              <a:gd name="connsiteX0" fmla="*/ 1857013 w 3156552"/>
              <a:gd name="connsiteY0" fmla="*/ 104678 h 401637"/>
              <a:gd name="connsiteX1" fmla="*/ 1929021 w 3156552"/>
              <a:gd name="connsiteY1" fmla="*/ 104678 h 401637"/>
              <a:gd name="connsiteX2" fmla="*/ 1929021 w 3156552"/>
              <a:gd name="connsiteY2" fmla="*/ 297257 h 401637"/>
              <a:gd name="connsiteX3" fmla="*/ 1857013 w 3156552"/>
              <a:gd name="connsiteY3" fmla="*/ 297257 h 401637"/>
              <a:gd name="connsiteX4" fmla="*/ 1702944 w 3156552"/>
              <a:gd name="connsiteY4" fmla="*/ 104678 h 401637"/>
              <a:gd name="connsiteX5" fmla="*/ 1774952 w 3156552"/>
              <a:gd name="connsiteY5" fmla="*/ 104678 h 401637"/>
              <a:gd name="connsiteX6" fmla="*/ 1774952 w 3156552"/>
              <a:gd name="connsiteY6" fmla="*/ 297257 h 401637"/>
              <a:gd name="connsiteX7" fmla="*/ 1702944 w 3156552"/>
              <a:gd name="connsiteY7" fmla="*/ 297257 h 401637"/>
              <a:gd name="connsiteX8" fmla="*/ 1548875 w 3156552"/>
              <a:gd name="connsiteY8" fmla="*/ 104678 h 401637"/>
              <a:gd name="connsiteX9" fmla="*/ 1620883 w 3156552"/>
              <a:gd name="connsiteY9" fmla="*/ 104678 h 401637"/>
              <a:gd name="connsiteX10" fmla="*/ 1620883 w 3156552"/>
              <a:gd name="connsiteY10" fmla="*/ 297257 h 401637"/>
              <a:gd name="connsiteX11" fmla="*/ 1548875 w 3156552"/>
              <a:gd name="connsiteY11" fmla="*/ 297257 h 401637"/>
              <a:gd name="connsiteX12" fmla="*/ 1394806 w 3156552"/>
              <a:gd name="connsiteY12" fmla="*/ 104678 h 401637"/>
              <a:gd name="connsiteX13" fmla="*/ 1466814 w 3156552"/>
              <a:gd name="connsiteY13" fmla="*/ 104678 h 401637"/>
              <a:gd name="connsiteX14" fmla="*/ 1466814 w 3156552"/>
              <a:gd name="connsiteY14" fmla="*/ 297257 h 401637"/>
              <a:gd name="connsiteX15" fmla="*/ 1394806 w 3156552"/>
              <a:gd name="connsiteY15" fmla="*/ 297257 h 401637"/>
              <a:gd name="connsiteX16" fmla="*/ 1240737 w 3156552"/>
              <a:gd name="connsiteY16" fmla="*/ 104678 h 401637"/>
              <a:gd name="connsiteX17" fmla="*/ 1312745 w 3156552"/>
              <a:gd name="connsiteY17" fmla="*/ 104678 h 401637"/>
              <a:gd name="connsiteX18" fmla="*/ 1312745 w 3156552"/>
              <a:gd name="connsiteY18" fmla="*/ 297257 h 401637"/>
              <a:gd name="connsiteX19" fmla="*/ 1240737 w 3156552"/>
              <a:gd name="connsiteY19" fmla="*/ 297257 h 401637"/>
              <a:gd name="connsiteX20" fmla="*/ 1086668 w 3156552"/>
              <a:gd name="connsiteY20" fmla="*/ 104678 h 401637"/>
              <a:gd name="connsiteX21" fmla="*/ 1158676 w 3156552"/>
              <a:gd name="connsiteY21" fmla="*/ 104678 h 401637"/>
              <a:gd name="connsiteX22" fmla="*/ 1158676 w 3156552"/>
              <a:gd name="connsiteY22" fmla="*/ 297257 h 401637"/>
              <a:gd name="connsiteX23" fmla="*/ 1086668 w 3156552"/>
              <a:gd name="connsiteY23" fmla="*/ 297257 h 401637"/>
              <a:gd name="connsiteX24" fmla="*/ 932599 w 3156552"/>
              <a:gd name="connsiteY24" fmla="*/ 104678 h 401637"/>
              <a:gd name="connsiteX25" fmla="*/ 1004607 w 3156552"/>
              <a:gd name="connsiteY25" fmla="*/ 104678 h 401637"/>
              <a:gd name="connsiteX26" fmla="*/ 1004607 w 3156552"/>
              <a:gd name="connsiteY26" fmla="*/ 297257 h 401637"/>
              <a:gd name="connsiteX27" fmla="*/ 932599 w 3156552"/>
              <a:gd name="connsiteY27" fmla="*/ 297257 h 401637"/>
              <a:gd name="connsiteX28" fmla="*/ 778530 w 3156552"/>
              <a:gd name="connsiteY28" fmla="*/ 104678 h 401637"/>
              <a:gd name="connsiteX29" fmla="*/ 850538 w 3156552"/>
              <a:gd name="connsiteY29" fmla="*/ 104678 h 401637"/>
              <a:gd name="connsiteX30" fmla="*/ 850538 w 3156552"/>
              <a:gd name="connsiteY30" fmla="*/ 297257 h 401637"/>
              <a:gd name="connsiteX31" fmla="*/ 778530 w 3156552"/>
              <a:gd name="connsiteY31" fmla="*/ 297257 h 401637"/>
              <a:gd name="connsiteX32" fmla="*/ 622824 w 3156552"/>
              <a:gd name="connsiteY32" fmla="*/ 104678 h 401637"/>
              <a:gd name="connsiteX33" fmla="*/ 694832 w 3156552"/>
              <a:gd name="connsiteY33" fmla="*/ 104678 h 401637"/>
              <a:gd name="connsiteX34" fmla="*/ 694832 w 3156552"/>
              <a:gd name="connsiteY34" fmla="*/ 297257 h 401637"/>
              <a:gd name="connsiteX35" fmla="*/ 622824 w 3156552"/>
              <a:gd name="connsiteY35" fmla="*/ 297257 h 401637"/>
              <a:gd name="connsiteX36" fmla="*/ 467118 w 3156552"/>
              <a:gd name="connsiteY36" fmla="*/ 104678 h 401637"/>
              <a:gd name="connsiteX37" fmla="*/ 539126 w 3156552"/>
              <a:gd name="connsiteY37" fmla="*/ 104678 h 401637"/>
              <a:gd name="connsiteX38" fmla="*/ 539126 w 3156552"/>
              <a:gd name="connsiteY38" fmla="*/ 297257 h 401637"/>
              <a:gd name="connsiteX39" fmla="*/ 467118 w 3156552"/>
              <a:gd name="connsiteY39" fmla="*/ 297257 h 401637"/>
              <a:gd name="connsiteX40" fmla="*/ 311412 w 3156552"/>
              <a:gd name="connsiteY40" fmla="*/ 104678 h 401637"/>
              <a:gd name="connsiteX41" fmla="*/ 383420 w 3156552"/>
              <a:gd name="connsiteY41" fmla="*/ 104678 h 401637"/>
              <a:gd name="connsiteX42" fmla="*/ 383420 w 3156552"/>
              <a:gd name="connsiteY42" fmla="*/ 297257 h 401637"/>
              <a:gd name="connsiteX43" fmla="*/ 311412 w 3156552"/>
              <a:gd name="connsiteY43" fmla="*/ 297257 h 401637"/>
              <a:gd name="connsiteX44" fmla="*/ 155706 w 3156552"/>
              <a:gd name="connsiteY44" fmla="*/ 104678 h 401637"/>
              <a:gd name="connsiteX45" fmla="*/ 227714 w 3156552"/>
              <a:gd name="connsiteY45" fmla="*/ 104678 h 401637"/>
              <a:gd name="connsiteX46" fmla="*/ 227714 w 3156552"/>
              <a:gd name="connsiteY46" fmla="*/ 297257 h 401637"/>
              <a:gd name="connsiteX47" fmla="*/ 155706 w 3156552"/>
              <a:gd name="connsiteY47" fmla="*/ 297257 h 401637"/>
              <a:gd name="connsiteX48" fmla="*/ 0 w 3156552"/>
              <a:gd name="connsiteY48" fmla="*/ 104678 h 401637"/>
              <a:gd name="connsiteX49" fmla="*/ 72008 w 3156552"/>
              <a:gd name="connsiteY49" fmla="*/ 104678 h 401637"/>
              <a:gd name="connsiteX50" fmla="*/ 72008 w 3156552"/>
              <a:gd name="connsiteY50" fmla="*/ 297257 h 401637"/>
              <a:gd name="connsiteX51" fmla="*/ 0 w 3156552"/>
              <a:gd name="connsiteY51" fmla="*/ 297257 h 401637"/>
              <a:gd name="connsiteX52" fmla="*/ 2955734 w 3156552"/>
              <a:gd name="connsiteY52" fmla="*/ 0 h 401637"/>
              <a:gd name="connsiteX53" fmla="*/ 3156552 w 3156552"/>
              <a:gd name="connsiteY53" fmla="*/ 200819 h 401637"/>
              <a:gd name="connsiteX54" fmla="*/ 2955734 w 3156552"/>
              <a:gd name="connsiteY54" fmla="*/ 401637 h 401637"/>
              <a:gd name="connsiteX55" fmla="*/ 2955734 w 3156552"/>
              <a:gd name="connsiteY55" fmla="*/ 301228 h 401637"/>
              <a:gd name="connsiteX56" fmla="*/ 2004424 w 3156552"/>
              <a:gd name="connsiteY56" fmla="*/ 301228 h 401637"/>
              <a:gd name="connsiteX57" fmla="*/ 2004424 w 3156552"/>
              <a:gd name="connsiteY57" fmla="*/ 100409 h 401637"/>
              <a:gd name="connsiteX58" fmla="*/ 2955734 w 3156552"/>
              <a:gd name="connsiteY58" fmla="*/ 100409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6552" h="401637">
                <a:moveTo>
                  <a:pt x="1857013" y="104678"/>
                </a:moveTo>
                <a:lnTo>
                  <a:pt x="1929021" y="104678"/>
                </a:lnTo>
                <a:lnTo>
                  <a:pt x="1929021" y="297257"/>
                </a:lnTo>
                <a:lnTo>
                  <a:pt x="1857013" y="297257"/>
                </a:lnTo>
                <a:close/>
                <a:moveTo>
                  <a:pt x="1702944" y="104678"/>
                </a:moveTo>
                <a:lnTo>
                  <a:pt x="1774952" y="104678"/>
                </a:lnTo>
                <a:lnTo>
                  <a:pt x="1774952" y="297257"/>
                </a:lnTo>
                <a:lnTo>
                  <a:pt x="1702944" y="297257"/>
                </a:lnTo>
                <a:close/>
                <a:moveTo>
                  <a:pt x="1548875" y="104678"/>
                </a:moveTo>
                <a:lnTo>
                  <a:pt x="1620883" y="104678"/>
                </a:lnTo>
                <a:lnTo>
                  <a:pt x="1620883" y="297257"/>
                </a:lnTo>
                <a:lnTo>
                  <a:pt x="1548875" y="297257"/>
                </a:lnTo>
                <a:close/>
                <a:moveTo>
                  <a:pt x="1394806" y="104678"/>
                </a:moveTo>
                <a:lnTo>
                  <a:pt x="1466814" y="104678"/>
                </a:lnTo>
                <a:lnTo>
                  <a:pt x="1466814" y="297257"/>
                </a:lnTo>
                <a:lnTo>
                  <a:pt x="1394806" y="297257"/>
                </a:lnTo>
                <a:close/>
                <a:moveTo>
                  <a:pt x="1240737" y="104678"/>
                </a:moveTo>
                <a:lnTo>
                  <a:pt x="1312745" y="104678"/>
                </a:lnTo>
                <a:lnTo>
                  <a:pt x="1312745" y="297257"/>
                </a:lnTo>
                <a:lnTo>
                  <a:pt x="1240737" y="297257"/>
                </a:lnTo>
                <a:close/>
                <a:moveTo>
                  <a:pt x="1086668" y="104678"/>
                </a:moveTo>
                <a:lnTo>
                  <a:pt x="1158676" y="104678"/>
                </a:lnTo>
                <a:lnTo>
                  <a:pt x="1158676" y="297257"/>
                </a:lnTo>
                <a:lnTo>
                  <a:pt x="1086668" y="297257"/>
                </a:lnTo>
                <a:close/>
                <a:moveTo>
                  <a:pt x="932599" y="104678"/>
                </a:moveTo>
                <a:lnTo>
                  <a:pt x="1004607" y="104678"/>
                </a:lnTo>
                <a:lnTo>
                  <a:pt x="1004607" y="297257"/>
                </a:lnTo>
                <a:lnTo>
                  <a:pt x="932599" y="297257"/>
                </a:lnTo>
                <a:close/>
                <a:moveTo>
                  <a:pt x="778530" y="104678"/>
                </a:moveTo>
                <a:lnTo>
                  <a:pt x="850538" y="104678"/>
                </a:lnTo>
                <a:lnTo>
                  <a:pt x="850538" y="297257"/>
                </a:lnTo>
                <a:lnTo>
                  <a:pt x="778530" y="297257"/>
                </a:lnTo>
                <a:close/>
                <a:moveTo>
                  <a:pt x="622824" y="104678"/>
                </a:moveTo>
                <a:lnTo>
                  <a:pt x="694832" y="104678"/>
                </a:lnTo>
                <a:lnTo>
                  <a:pt x="694832" y="297257"/>
                </a:lnTo>
                <a:lnTo>
                  <a:pt x="622824" y="297257"/>
                </a:lnTo>
                <a:close/>
                <a:moveTo>
                  <a:pt x="467118" y="104678"/>
                </a:moveTo>
                <a:lnTo>
                  <a:pt x="539126" y="104678"/>
                </a:lnTo>
                <a:lnTo>
                  <a:pt x="539126" y="297257"/>
                </a:lnTo>
                <a:lnTo>
                  <a:pt x="467118" y="297257"/>
                </a:lnTo>
                <a:close/>
                <a:moveTo>
                  <a:pt x="311412" y="104678"/>
                </a:moveTo>
                <a:lnTo>
                  <a:pt x="383420" y="104678"/>
                </a:lnTo>
                <a:lnTo>
                  <a:pt x="383420" y="297257"/>
                </a:lnTo>
                <a:lnTo>
                  <a:pt x="311412" y="297257"/>
                </a:lnTo>
                <a:close/>
                <a:moveTo>
                  <a:pt x="155706" y="104678"/>
                </a:moveTo>
                <a:lnTo>
                  <a:pt x="227714" y="104678"/>
                </a:lnTo>
                <a:lnTo>
                  <a:pt x="227714" y="297257"/>
                </a:lnTo>
                <a:lnTo>
                  <a:pt x="155706" y="297257"/>
                </a:lnTo>
                <a:close/>
                <a:moveTo>
                  <a:pt x="0" y="104678"/>
                </a:moveTo>
                <a:lnTo>
                  <a:pt x="72008" y="104678"/>
                </a:lnTo>
                <a:lnTo>
                  <a:pt x="72008" y="297257"/>
                </a:lnTo>
                <a:lnTo>
                  <a:pt x="0" y="297257"/>
                </a:lnTo>
                <a:close/>
                <a:moveTo>
                  <a:pt x="2955734" y="0"/>
                </a:moveTo>
                <a:lnTo>
                  <a:pt x="3156552" y="200819"/>
                </a:lnTo>
                <a:lnTo>
                  <a:pt x="2955734" y="401637"/>
                </a:lnTo>
                <a:lnTo>
                  <a:pt x="2955734" y="301228"/>
                </a:lnTo>
                <a:lnTo>
                  <a:pt x="2004424" y="301228"/>
                </a:lnTo>
                <a:lnTo>
                  <a:pt x="2004424" y="100409"/>
                </a:lnTo>
                <a:lnTo>
                  <a:pt x="2955734" y="10040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Tree>
    <p:custDataLst>
      <p:tags r:id="rId1"/>
    </p:custDataLst>
    <p:extLst>
      <p:ext uri="{BB962C8B-B14F-4D97-AF65-F5344CB8AC3E}">
        <p14:creationId xmlns:p14="http://schemas.microsoft.com/office/powerpoint/2010/main" val="37556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p:cNvSpPr txBox="1"/>
          <p:nvPr>
            <p:custDataLst>
              <p:tags r:id="rId2"/>
            </p:custDataLst>
          </p:nvPr>
        </p:nvSpPr>
        <p:spPr>
          <a:xfrm>
            <a:off x="5254172" y="2576333"/>
            <a:ext cx="527960" cy="544277"/>
          </a:xfrm>
          <a:prstGeom prst="rect">
            <a:avLst/>
          </a:prstGeom>
          <a:noFill/>
        </p:spPr>
        <p:txBody>
          <a:bodyPr wrap="square" lIns="0" tIns="0" rIns="0" bIns="0" rtlCol="0" anchor="ctr" anchorCtr="0">
            <a:noAutofit/>
          </a:bodyPr>
          <a:lstStyle>
            <a:defPPr>
              <a:defRPr lang="zh-CN"/>
            </a:defPPr>
            <a:lvl1pPr algn="ctr">
              <a:defRPr sz="3200" b="1">
                <a:solidFill>
                  <a:srgbClr val="7EC234"/>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sp>
        <p:nvSpPr>
          <p:cNvPr id="34" name="MH_Entry_1"/>
          <p:cNvSpPr txBox="1"/>
          <p:nvPr>
            <p:custDataLst>
              <p:tags r:id="rId3"/>
            </p:custDataLst>
          </p:nvPr>
        </p:nvSpPr>
        <p:spPr>
          <a:xfrm>
            <a:off x="6299201" y="2567261"/>
            <a:ext cx="4731656" cy="544277"/>
          </a:xfrm>
          <a:prstGeom prst="rect">
            <a:avLst/>
          </a:prstGeom>
          <a:noFill/>
        </p:spPr>
        <p:txBody>
          <a:bodyPr wrap="square" lIns="0" tIns="0" rIns="0" bIns="0" rtlCol="0" anchor="ctr" anchorCtr="0">
            <a:normAutofit/>
          </a:bodyPr>
          <a:lstStyle>
            <a:defPPr>
              <a:defRPr lang="zh-CN"/>
            </a:defPPr>
            <a:lvl1pPr>
              <a:defRPr sz="2800" b="1" spc="200">
                <a:solidFill>
                  <a:srgbClr val="7EC234"/>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大直播时代概况</a:t>
            </a:r>
            <a:endParaRPr lang="zh-CN" altLang="en-US" dirty="0">
              <a:latin typeface="微软雅黑" panose="020B0503020204020204" pitchFamily="34" charset="-122"/>
              <a:ea typeface="微软雅黑" panose="020B0503020204020204" pitchFamily="34" charset="-122"/>
            </a:endParaRPr>
          </a:p>
        </p:txBody>
      </p:sp>
      <p:sp>
        <p:nvSpPr>
          <p:cNvPr id="61" name="MH_Number_2"/>
          <p:cNvSpPr txBox="1"/>
          <p:nvPr>
            <p:custDataLst>
              <p:tags r:id="rId4"/>
            </p:custDataLst>
          </p:nvPr>
        </p:nvSpPr>
        <p:spPr>
          <a:xfrm>
            <a:off x="5254172" y="3468921"/>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62" name="MH_Entry_2"/>
          <p:cNvSpPr txBox="1"/>
          <p:nvPr>
            <p:custDataLst>
              <p:tags r:id="rId5"/>
            </p:custDataLst>
          </p:nvPr>
        </p:nvSpPr>
        <p:spPr>
          <a:xfrm>
            <a:off x="6299201" y="3459849"/>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smtClean="0">
                <a:latin typeface="微软雅黑" panose="020B0503020204020204" pitchFamily="34" charset="-122"/>
                <a:ea typeface="微软雅黑" panose="020B0503020204020204" pitchFamily="34" charset="-122"/>
              </a:rPr>
              <a:t>一些互联网直播</a:t>
            </a:r>
            <a:r>
              <a:rPr lang="zh-CN" altLang="en-US" dirty="0">
                <a:latin typeface="微软雅黑" panose="020B0503020204020204" pitchFamily="34" charset="-122"/>
                <a:ea typeface="微软雅黑" panose="020B0503020204020204" pitchFamily="34" charset="-122"/>
              </a:rPr>
              <a:t>产品</a:t>
            </a:r>
            <a:endParaRPr lang="zh-CN" altLang="en-US" dirty="0">
              <a:latin typeface="微软雅黑" panose="020B0503020204020204" pitchFamily="34" charset="-122"/>
              <a:ea typeface="微软雅黑" panose="020B0503020204020204" pitchFamily="34" charset="-122"/>
            </a:endParaRPr>
          </a:p>
        </p:txBody>
      </p:sp>
      <p:sp>
        <p:nvSpPr>
          <p:cNvPr id="64" name="MH_Number_3"/>
          <p:cNvSpPr txBox="1"/>
          <p:nvPr>
            <p:custDataLst>
              <p:tags r:id="rId6"/>
            </p:custDataLst>
          </p:nvPr>
        </p:nvSpPr>
        <p:spPr>
          <a:xfrm>
            <a:off x="5254172" y="4361509"/>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sp>
        <p:nvSpPr>
          <p:cNvPr id="65" name="MH_Entry_3"/>
          <p:cNvSpPr txBox="1"/>
          <p:nvPr>
            <p:custDataLst>
              <p:tags r:id="rId7"/>
            </p:custDataLst>
          </p:nvPr>
        </p:nvSpPr>
        <p:spPr>
          <a:xfrm>
            <a:off x="6299201" y="4352437"/>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smtClean="0">
                <a:latin typeface="微软雅黑" panose="020B0503020204020204" pitchFamily="34" charset="-122"/>
                <a:ea typeface="微软雅黑" panose="020B0503020204020204" pitchFamily="34" charset="-122"/>
              </a:rPr>
              <a:t>互联网直播</a:t>
            </a:r>
            <a:r>
              <a:rPr lang="zh-CN" altLang="en-US" dirty="0">
                <a:latin typeface="微软雅黑" panose="020B0503020204020204" pitchFamily="34" charset="-122"/>
                <a:ea typeface="微软雅黑" panose="020B0503020204020204" pitchFamily="34" charset="-122"/>
              </a:rPr>
              <a:t>行业产业链</a:t>
            </a:r>
            <a:endParaRPr lang="zh-CN" altLang="en-US" dirty="0">
              <a:latin typeface="微软雅黑" panose="020B0503020204020204" pitchFamily="34" charset="-122"/>
              <a:ea typeface="微软雅黑" panose="020B0503020204020204" pitchFamily="34" charset="-122"/>
            </a:endParaRPr>
          </a:p>
        </p:txBody>
      </p:sp>
      <p:sp>
        <p:nvSpPr>
          <p:cNvPr id="67" name="MH_Number_4"/>
          <p:cNvSpPr txBox="1"/>
          <p:nvPr>
            <p:custDataLst>
              <p:tags r:id="rId8"/>
            </p:custDataLst>
          </p:nvPr>
        </p:nvSpPr>
        <p:spPr>
          <a:xfrm>
            <a:off x="5254172" y="5254096"/>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04</a:t>
            </a:r>
            <a:endParaRPr lang="zh-CN" altLang="en-US" dirty="0">
              <a:latin typeface="微软雅黑" panose="020B0503020204020204" pitchFamily="34" charset="-122"/>
              <a:ea typeface="微软雅黑" panose="020B0503020204020204" pitchFamily="34" charset="-122"/>
            </a:endParaRPr>
          </a:p>
        </p:txBody>
      </p:sp>
      <p:sp>
        <p:nvSpPr>
          <p:cNvPr id="68" name="MH_Entry_4"/>
          <p:cNvSpPr txBox="1"/>
          <p:nvPr>
            <p:custDataLst>
              <p:tags r:id="rId9"/>
            </p:custDataLst>
          </p:nvPr>
        </p:nvSpPr>
        <p:spPr>
          <a:xfrm>
            <a:off x="6299201" y="5245024"/>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smtClean="0">
                <a:latin typeface="微软雅黑" panose="020B0503020204020204" pitchFamily="34" charset="-122"/>
                <a:ea typeface="微软雅黑" panose="020B0503020204020204" pitchFamily="34" charset="-122"/>
              </a:rPr>
              <a:t>互联网直播</a:t>
            </a:r>
            <a:r>
              <a:rPr lang="zh-CN" altLang="en-US" dirty="0">
                <a:latin typeface="微软雅黑" panose="020B0503020204020204" pitchFamily="34" charset="-122"/>
                <a:ea typeface="微软雅黑" panose="020B0503020204020204" pitchFamily="34" charset="-122"/>
              </a:rPr>
              <a:t>行业思考</a:t>
            </a:r>
            <a:endParaRPr lang="zh-CN" altLang="en-US" dirty="0">
              <a:latin typeface="微软雅黑" panose="020B0503020204020204" pitchFamily="34" charset="-122"/>
              <a:ea typeface="微软雅黑" panose="020B0503020204020204" pitchFamily="34" charset="-122"/>
            </a:endParaRPr>
          </a:p>
        </p:txBody>
      </p:sp>
      <p:cxnSp>
        <p:nvCxnSpPr>
          <p:cNvPr id="20" name="MH_Others_1"/>
          <p:cNvCxnSpPr/>
          <p:nvPr>
            <p:custDataLst>
              <p:tags r:id="rId10"/>
            </p:custDataLst>
          </p:nvPr>
        </p:nvCxnSpPr>
        <p:spPr>
          <a:xfrm>
            <a:off x="6026736" y="2693632"/>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1" name="MH_Others_2"/>
          <p:cNvCxnSpPr/>
          <p:nvPr>
            <p:custDataLst>
              <p:tags r:id="rId11"/>
            </p:custDataLst>
          </p:nvPr>
        </p:nvCxnSpPr>
        <p:spPr>
          <a:xfrm>
            <a:off x="6026736" y="3586821"/>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2" name="MH_Others_3"/>
          <p:cNvCxnSpPr/>
          <p:nvPr>
            <p:custDataLst>
              <p:tags r:id="rId12"/>
            </p:custDataLst>
          </p:nvPr>
        </p:nvCxnSpPr>
        <p:spPr>
          <a:xfrm>
            <a:off x="6026736" y="4480010"/>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3" name="MH_Others_4"/>
          <p:cNvCxnSpPr/>
          <p:nvPr>
            <p:custDataLst>
              <p:tags r:id="rId13"/>
            </p:custDataLst>
          </p:nvPr>
        </p:nvCxnSpPr>
        <p:spPr>
          <a:xfrm>
            <a:off x="6026736" y="5373199"/>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7" name="MH_Others_10"/>
          <p:cNvSpPr/>
          <p:nvPr>
            <p:custDataLst>
              <p:tags r:id="rId14"/>
            </p:custDataLst>
          </p:nvPr>
        </p:nvSpPr>
        <p:spPr>
          <a:xfrm>
            <a:off x="4715351" y="1416944"/>
            <a:ext cx="7476649" cy="504056"/>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 fmla="*/ 0 w 5609212"/>
              <a:gd name="connsiteY0" fmla="*/ 0 h 504056"/>
              <a:gd name="connsiteX1" fmla="*/ 5609212 w 5609212"/>
              <a:gd name="connsiteY1" fmla="*/ 0 h 504056"/>
              <a:gd name="connsiteX2" fmla="*/ 5609212 w 5609212"/>
              <a:gd name="connsiteY2" fmla="*/ 504056 h 504056"/>
              <a:gd name="connsiteX3" fmla="*/ 128954 w 5609212"/>
              <a:gd name="connsiteY3" fmla="*/ 504056 h 504056"/>
              <a:gd name="connsiteX4" fmla="*/ 0 w 560921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212" h="504056">
                <a:moveTo>
                  <a:pt x="0" y="0"/>
                </a:moveTo>
                <a:lnTo>
                  <a:pt x="5609212" y="0"/>
                </a:lnTo>
                <a:lnTo>
                  <a:pt x="5609212" y="504056"/>
                </a:lnTo>
                <a:lnTo>
                  <a:pt x="128954" y="504056"/>
                </a:lnTo>
                <a:lnTo>
                  <a:pt x="0" y="0"/>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MH_Others_11"/>
          <p:cNvSpPr txBox="1"/>
          <p:nvPr>
            <p:custDataLst>
              <p:tags r:id="rId15"/>
            </p:custDataLst>
          </p:nvPr>
        </p:nvSpPr>
        <p:spPr>
          <a:xfrm>
            <a:off x="4643084" y="812972"/>
            <a:ext cx="1344398" cy="584775"/>
          </a:xfrm>
          <a:prstGeom prst="rect">
            <a:avLst/>
          </a:prstGeom>
          <a:noFill/>
        </p:spPr>
        <p:txBody>
          <a:bodyPr wrap="square" rtlCol="0">
            <a:noAutofit/>
          </a:bodyPr>
          <a:lstStyle/>
          <a:p>
            <a:pPr algn="r"/>
            <a:r>
              <a:rPr lang="zh-CN" altLang="en-US" sz="3200" b="1" dirty="0">
                <a:solidFill>
                  <a:srgbClr val="7EC234"/>
                </a:solidFill>
                <a:latin typeface="微软雅黑" panose="020B0503020204020204" pitchFamily="34" charset="-122"/>
                <a:ea typeface="微软雅黑" panose="020B0503020204020204" pitchFamily="34" charset="-122"/>
              </a:rPr>
              <a:t>目录</a:t>
            </a:r>
          </a:p>
        </p:txBody>
      </p:sp>
      <p:cxnSp>
        <p:nvCxnSpPr>
          <p:cNvPr id="39" name="MH_Others_12"/>
          <p:cNvCxnSpPr/>
          <p:nvPr>
            <p:custDataLst>
              <p:tags r:id="rId16"/>
            </p:custDataLst>
          </p:nvPr>
        </p:nvCxnSpPr>
        <p:spPr>
          <a:xfrm>
            <a:off x="6053385" y="946550"/>
            <a:ext cx="5970" cy="346644"/>
          </a:xfrm>
          <a:prstGeom prst="line">
            <a:avLst/>
          </a:prstGeom>
          <a:ln w="38100">
            <a:solidFill>
              <a:srgbClr val="7EC234"/>
            </a:solidFill>
          </a:ln>
        </p:spPr>
        <p:style>
          <a:lnRef idx="1">
            <a:schemeClr val="accent1"/>
          </a:lnRef>
          <a:fillRef idx="0">
            <a:schemeClr val="accent1"/>
          </a:fillRef>
          <a:effectRef idx="0">
            <a:schemeClr val="accent1"/>
          </a:effectRef>
          <a:fontRef idx="minor">
            <a:schemeClr val="tx1"/>
          </a:fontRef>
        </p:style>
      </p:cxnSp>
      <p:sp>
        <p:nvSpPr>
          <p:cNvPr id="40" name="MH_Others_13"/>
          <p:cNvSpPr txBox="1"/>
          <p:nvPr>
            <p:custDataLst>
              <p:tags r:id="rId17"/>
            </p:custDataLst>
          </p:nvPr>
        </p:nvSpPr>
        <p:spPr>
          <a:xfrm>
            <a:off x="6125256" y="796708"/>
            <a:ext cx="3350742" cy="646331"/>
          </a:xfrm>
          <a:prstGeom prst="rect">
            <a:avLst/>
          </a:prstGeom>
          <a:noFill/>
        </p:spPr>
        <p:txBody>
          <a:bodyPr wrap="square" rtlCol="0">
            <a:noAutofit/>
          </a:bodyPr>
          <a:lstStyle/>
          <a:p>
            <a:r>
              <a:rPr lang="en-US" altLang="zh-CN" sz="3600">
                <a:solidFill>
                  <a:srgbClr val="7EC234"/>
                </a:solidFill>
                <a:latin typeface="华文细黑" panose="02010600040101010101" pitchFamily="2" charset="-122"/>
                <a:ea typeface="华文细黑" panose="02010600040101010101" pitchFamily="2" charset="-122"/>
                <a:cs typeface="Arial" pitchFamily="34" charset="0"/>
              </a:rPr>
              <a:t>CONTENTS</a:t>
            </a:r>
            <a:endParaRPr lang="zh-CN" altLang="en-US" sz="3600" dirty="0">
              <a:solidFill>
                <a:srgbClr val="7EC234"/>
              </a:solidFill>
              <a:latin typeface="华文细黑" panose="02010600040101010101" pitchFamily="2" charset="-122"/>
              <a:ea typeface="华文细黑" panose="02010600040101010101" pitchFamily="2" charset="-122"/>
              <a:cs typeface="Arial" pitchFamily="34" charset="0"/>
            </a:endParaRPr>
          </a:p>
        </p:txBody>
      </p:sp>
      <p:sp>
        <p:nvSpPr>
          <p:cNvPr id="41" name="MH_Others_14"/>
          <p:cNvSpPr/>
          <p:nvPr>
            <p:custDataLst>
              <p:tags r:id="rId18"/>
            </p:custDataLst>
          </p:nvPr>
        </p:nvSpPr>
        <p:spPr>
          <a:xfrm>
            <a:off x="-105" y="258126"/>
            <a:ext cx="4473442" cy="1336316"/>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27868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2957529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04422 w 3356114"/>
              <a:gd name="connsiteY1" fmla="*/ 9189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5069 h 1625249"/>
              <a:gd name="connsiteX1" fmla="*/ 3051314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 name="connsiteX0" fmla="*/ 0 w 3356114"/>
              <a:gd name="connsiteY0" fmla="*/ 5069 h 1625249"/>
              <a:gd name="connsiteX1" fmla="*/ 3016145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114" h="1625249">
                <a:moveTo>
                  <a:pt x="0" y="5069"/>
                </a:moveTo>
                <a:lnTo>
                  <a:pt x="3016145" y="0"/>
                </a:lnTo>
                <a:lnTo>
                  <a:pt x="3356114" y="1625249"/>
                </a:lnTo>
                <a:lnTo>
                  <a:pt x="0" y="1625249"/>
                </a:lnTo>
                <a:lnTo>
                  <a:pt x="0" y="5069"/>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solidFill>
                <a:srgbClr val="7EC234"/>
              </a:solidFill>
            </a:endParaRPr>
          </a:p>
        </p:txBody>
      </p:sp>
      <p:sp>
        <p:nvSpPr>
          <p:cNvPr id="42" name="MH_Others_15"/>
          <p:cNvSpPr/>
          <p:nvPr>
            <p:custDataLst>
              <p:tags r:id="rId19"/>
            </p:custDataLst>
          </p:nvPr>
        </p:nvSpPr>
        <p:spPr>
          <a:xfrm>
            <a:off x="-11264" y="755480"/>
            <a:ext cx="4207441" cy="401637"/>
          </a:xfrm>
          <a:custGeom>
            <a:avLst/>
            <a:gdLst>
              <a:gd name="connsiteX0" fmla="*/ 1857013 w 3156552"/>
              <a:gd name="connsiteY0" fmla="*/ 104678 h 401637"/>
              <a:gd name="connsiteX1" fmla="*/ 1929021 w 3156552"/>
              <a:gd name="connsiteY1" fmla="*/ 104678 h 401637"/>
              <a:gd name="connsiteX2" fmla="*/ 1929021 w 3156552"/>
              <a:gd name="connsiteY2" fmla="*/ 297257 h 401637"/>
              <a:gd name="connsiteX3" fmla="*/ 1857013 w 3156552"/>
              <a:gd name="connsiteY3" fmla="*/ 297257 h 401637"/>
              <a:gd name="connsiteX4" fmla="*/ 1702944 w 3156552"/>
              <a:gd name="connsiteY4" fmla="*/ 104678 h 401637"/>
              <a:gd name="connsiteX5" fmla="*/ 1774952 w 3156552"/>
              <a:gd name="connsiteY5" fmla="*/ 104678 h 401637"/>
              <a:gd name="connsiteX6" fmla="*/ 1774952 w 3156552"/>
              <a:gd name="connsiteY6" fmla="*/ 297257 h 401637"/>
              <a:gd name="connsiteX7" fmla="*/ 1702944 w 3156552"/>
              <a:gd name="connsiteY7" fmla="*/ 297257 h 401637"/>
              <a:gd name="connsiteX8" fmla="*/ 1548875 w 3156552"/>
              <a:gd name="connsiteY8" fmla="*/ 104678 h 401637"/>
              <a:gd name="connsiteX9" fmla="*/ 1620883 w 3156552"/>
              <a:gd name="connsiteY9" fmla="*/ 104678 h 401637"/>
              <a:gd name="connsiteX10" fmla="*/ 1620883 w 3156552"/>
              <a:gd name="connsiteY10" fmla="*/ 297257 h 401637"/>
              <a:gd name="connsiteX11" fmla="*/ 1548875 w 3156552"/>
              <a:gd name="connsiteY11" fmla="*/ 297257 h 401637"/>
              <a:gd name="connsiteX12" fmla="*/ 1394806 w 3156552"/>
              <a:gd name="connsiteY12" fmla="*/ 104678 h 401637"/>
              <a:gd name="connsiteX13" fmla="*/ 1466814 w 3156552"/>
              <a:gd name="connsiteY13" fmla="*/ 104678 h 401637"/>
              <a:gd name="connsiteX14" fmla="*/ 1466814 w 3156552"/>
              <a:gd name="connsiteY14" fmla="*/ 297257 h 401637"/>
              <a:gd name="connsiteX15" fmla="*/ 1394806 w 3156552"/>
              <a:gd name="connsiteY15" fmla="*/ 297257 h 401637"/>
              <a:gd name="connsiteX16" fmla="*/ 1240737 w 3156552"/>
              <a:gd name="connsiteY16" fmla="*/ 104678 h 401637"/>
              <a:gd name="connsiteX17" fmla="*/ 1312745 w 3156552"/>
              <a:gd name="connsiteY17" fmla="*/ 104678 h 401637"/>
              <a:gd name="connsiteX18" fmla="*/ 1312745 w 3156552"/>
              <a:gd name="connsiteY18" fmla="*/ 297257 h 401637"/>
              <a:gd name="connsiteX19" fmla="*/ 1240737 w 3156552"/>
              <a:gd name="connsiteY19" fmla="*/ 297257 h 401637"/>
              <a:gd name="connsiteX20" fmla="*/ 1086668 w 3156552"/>
              <a:gd name="connsiteY20" fmla="*/ 104678 h 401637"/>
              <a:gd name="connsiteX21" fmla="*/ 1158676 w 3156552"/>
              <a:gd name="connsiteY21" fmla="*/ 104678 h 401637"/>
              <a:gd name="connsiteX22" fmla="*/ 1158676 w 3156552"/>
              <a:gd name="connsiteY22" fmla="*/ 297257 h 401637"/>
              <a:gd name="connsiteX23" fmla="*/ 1086668 w 3156552"/>
              <a:gd name="connsiteY23" fmla="*/ 297257 h 401637"/>
              <a:gd name="connsiteX24" fmla="*/ 932599 w 3156552"/>
              <a:gd name="connsiteY24" fmla="*/ 104678 h 401637"/>
              <a:gd name="connsiteX25" fmla="*/ 1004607 w 3156552"/>
              <a:gd name="connsiteY25" fmla="*/ 104678 h 401637"/>
              <a:gd name="connsiteX26" fmla="*/ 1004607 w 3156552"/>
              <a:gd name="connsiteY26" fmla="*/ 297257 h 401637"/>
              <a:gd name="connsiteX27" fmla="*/ 932599 w 3156552"/>
              <a:gd name="connsiteY27" fmla="*/ 297257 h 401637"/>
              <a:gd name="connsiteX28" fmla="*/ 778530 w 3156552"/>
              <a:gd name="connsiteY28" fmla="*/ 104678 h 401637"/>
              <a:gd name="connsiteX29" fmla="*/ 850538 w 3156552"/>
              <a:gd name="connsiteY29" fmla="*/ 104678 h 401637"/>
              <a:gd name="connsiteX30" fmla="*/ 850538 w 3156552"/>
              <a:gd name="connsiteY30" fmla="*/ 297257 h 401637"/>
              <a:gd name="connsiteX31" fmla="*/ 778530 w 3156552"/>
              <a:gd name="connsiteY31" fmla="*/ 297257 h 401637"/>
              <a:gd name="connsiteX32" fmla="*/ 622824 w 3156552"/>
              <a:gd name="connsiteY32" fmla="*/ 104678 h 401637"/>
              <a:gd name="connsiteX33" fmla="*/ 694832 w 3156552"/>
              <a:gd name="connsiteY33" fmla="*/ 104678 h 401637"/>
              <a:gd name="connsiteX34" fmla="*/ 694832 w 3156552"/>
              <a:gd name="connsiteY34" fmla="*/ 297257 h 401637"/>
              <a:gd name="connsiteX35" fmla="*/ 622824 w 3156552"/>
              <a:gd name="connsiteY35" fmla="*/ 297257 h 401637"/>
              <a:gd name="connsiteX36" fmla="*/ 467118 w 3156552"/>
              <a:gd name="connsiteY36" fmla="*/ 104678 h 401637"/>
              <a:gd name="connsiteX37" fmla="*/ 539126 w 3156552"/>
              <a:gd name="connsiteY37" fmla="*/ 104678 h 401637"/>
              <a:gd name="connsiteX38" fmla="*/ 539126 w 3156552"/>
              <a:gd name="connsiteY38" fmla="*/ 297257 h 401637"/>
              <a:gd name="connsiteX39" fmla="*/ 467118 w 3156552"/>
              <a:gd name="connsiteY39" fmla="*/ 297257 h 401637"/>
              <a:gd name="connsiteX40" fmla="*/ 311412 w 3156552"/>
              <a:gd name="connsiteY40" fmla="*/ 104678 h 401637"/>
              <a:gd name="connsiteX41" fmla="*/ 383420 w 3156552"/>
              <a:gd name="connsiteY41" fmla="*/ 104678 h 401637"/>
              <a:gd name="connsiteX42" fmla="*/ 383420 w 3156552"/>
              <a:gd name="connsiteY42" fmla="*/ 297257 h 401637"/>
              <a:gd name="connsiteX43" fmla="*/ 311412 w 3156552"/>
              <a:gd name="connsiteY43" fmla="*/ 297257 h 401637"/>
              <a:gd name="connsiteX44" fmla="*/ 155706 w 3156552"/>
              <a:gd name="connsiteY44" fmla="*/ 104678 h 401637"/>
              <a:gd name="connsiteX45" fmla="*/ 227714 w 3156552"/>
              <a:gd name="connsiteY45" fmla="*/ 104678 h 401637"/>
              <a:gd name="connsiteX46" fmla="*/ 227714 w 3156552"/>
              <a:gd name="connsiteY46" fmla="*/ 297257 h 401637"/>
              <a:gd name="connsiteX47" fmla="*/ 155706 w 3156552"/>
              <a:gd name="connsiteY47" fmla="*/ 297257 h 401637"/>
              <a:gd name="connsiteX48" fmla="*/ 0 w 3156552"/>
              <a:gd name="connsiteY48" fmla="*/ 104678 h 401637"/>
              <a:gd name="connsiteX49" fmla="*/ 72008 w 3156552"/>
              <a:gd name="connsiteY49" fmla="*/ 104678 h 401637"/>
              <a:gd name="connsiteX50" fmla="*/ 72008 w 3156552"/>
              <a:gd name="connsiteY50" fmla="*/ 297257 h 401637"/>
              <a:gd name="connsiteX51" fmla="*/ 0 w 3156552"/>
              <a:gd name="connsiteY51" fmla="*/ 297257 h 401637"/>
              <a:gd name="connsiteX52" fmla="*/ 2955734 w 3156552"/>
              <a:gd name="connsiteY52" fmla="*/ 0 h 401637"/>
              <a:gd name="connsiteX53" fmla="*/ 3156552 w 3156552"/>
              <a:gd name="connsiteY53" fmla="*/ 200819 h 401637"/>
              <a:gd name="connsiteX54" fmla="*/ 2955734 w 3156552"/>
              <a:gd name="connsiteY54" fmla="*/ 401637 h 401637"/>
              <a:gd name="connsiteX55" fmla="*/ 2955734 w 3156552"/>
              <a:gd name="connsiteY55" fmla="*/ 301228 h 401637"/>
              <a:gd name="connsiteX56" fmla="*/ 2004424 w 3156552"/>
              <a:gd name="connsiteY56" fmla="*/ 301228 h 401637"/>
              <a:gd name="connsiteX57" fmla="*/ 2004424 w 3156552"/>
              <a:gd name="connsiteY57" fmla="*/ 100409 h 401637"/>
              <a:gd name="connsiteX58" fmla="*/ 2955734 w 3156552"/>
              <a:gd name="connsiteY58" fmla="*/ 100409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6552" h="401637">
                <a:moveTo>
                  <a:pt x="1857013" y="104678"/>
                </a:moveTo>
                <a:lnTo>
                  <a:pt x="1929021" y="104678"/>
                </a:lnTo>
                <a:lnTo>
                  <a:pt x="1929021" y="297257"/>
                </a:lnTo>
                <a:lnTo>
                  <a:pt x="1857013" y="297257"/>
                </a:lnTo>
                <a:close/>
                <a:moveTo>
                  <a:pt x="1702944" y="104678"/>
                </a:moveTo>
                <a:lnTo>
                  <a:pt x="1774952" y="104678"/>
                </a:lnTo>
                <a:lnTo>
                  <a:pt x="1774952" y="297257"/>
                </a:lnTo>
                <a:lnTo>
                  <a:pt x="1702944" y="297257"/>
                </a:lnTo>
                <a:close/>
                <a:moveTo>
                  <a:pt x="1548875" y="104678"/>
                </a:moveTo>
                <a:lnTo>
                  <a:pt x="1620883" y="104678"/>
                </a:lnTo>
                <a:lnTo>
                  <a:pt x="1620883" y="297257"/>
                </a:lnTo>
                <a:lnTo>
                  <a:pt x="1548875" y="297257"/>
                </a:lnTo>
                <a:close/>
                <a:moveTo>
                  <a:pt x="1394806" y="104678"/>
                </a:moveTo>
                <a:lnTo>
                  <a:pt x="1466814" y="104678"/>
                </a:lnTo>
                <a:lnTo>
                  <a:pt x="1466814" y="297257"/>
                </a:lnTo>
                <a:lnTo>
                  <a:pt x="1394806" y="297257"/>
                </a:lnTo>
                <a:close/>
                <a:moveTo>
                  <a:pt x="1240737" y="104678"/>
                </a:moveTo>
                <a:lnTo>
                  <a:pt x="1312745" y="104678"/>
                </a:lnTo>
                <a:lnTo>
                  <a:pt x="1312745" y="297257"/>
                </a:lnTo>
                <a:lnTo>
                  <a:pt x="1240737" y="297257"/>
                </a:lnTo>
                <a:close/>
                <a:moveTo>
                  <a:pt x="1086668" y="104678"/>
                </a:moveTo>
                <a:lnTo>
                  <a:pt x="1158676" y="104678"/>
                </a:lnTo>
                <a:lnTo>
                  <a:pt x="1158676" y="297257"/>
                </a:lnTo>
                <a:lnTo>
                  <a:pt x="1086668" y="297257"/>
                </a:lnTo>
                <a:close/>
                <a:moveTo>
                  <a:pt x="932599" y="104678"/>
                </a:moveTo>
                <a:lnTo>
                  <a:pt x="1004607" y="104678"/>
                </a:lnTo>
                <a:lnTo>
                  <a:pt x="1004607" y="297257"/>
                </a:lnTo>
                <a:lnTo>
                  <a:pt x="932599" y="297257"/>
                </a:lnTo>
                <a:close/>
                <a:moveTo>
                  <a:pt x="778530" y="104678"/>
                </a:moveTo>
                <a:lnTo>
                  <a:pt x="850538" y="104678"/>
                </a:lnTo>
                <a:lnTo>
                  <a:pt x="850538" y="297257"/>
                </a:lnTo>
                <a:lnTo>
                  <a:pt x="778530" y="297257"/>
                </a:lnTo>
                <a:close/>
                <a:moveTo>
                  <a:pt x="622824" y="104678"/>
                </a:moveTo>
                <a:lnTo>
                  <a:pt x="694832" y="104678"/>
                </a:lnTo>
                <a:lnTo>
                  <a:pt x="694832" y="297257"/>
                </a:lnTo>
                <a:lnTo>
                  <a:pt x="622824" y="297257"/>
                </a:lnTo>
                <a:close/>
                <a:moveTo>
                  <a:pt x="467118" y="104678"/>
                </a:moveTo>
                <a:lnTo>
                  <a:pt x="539126" y="104678"/>
                </a:lnTo>
                <a:lnTo>
                  <a:pt x="539126" y="297257"/>
                </a:lnTo>
                <a:lnTo>
                  <a:pt x="467118" y="297257"/>
                </a:lnTo>
                <a:close/>
                <a:moveTo>
                  <a:pt x="311412" y="104678"/>
                </a:moveTo>
                <a:lnTo>
                  <a:pt x="383420" y="104678"/>
                </a:lnTo>
                <a:lnTo>
                  <a:pt x="383420" y="297257"/>
                </a:lnTo>
                <a:lnTo>
                  <a:pt x="311412" y="297257"/>
                </a:lnTo>
                <a:close/>
                <a:moveTo>
                  <a:pt x="155706" y="104678"/>
                </a:moveTo>
                <a:lnTo>
                  <a:pt x="227714" y="104678"/>
                </a:lnTo>
                <a:lnTo>
                  <a:pt x="227714" y="297257"/>
                </a:lnTo>
                <a:lnTo>
                  <a:pt x="155706" y="297257"/>
                </a:lnTo>
                <a:close/>
                <a:moveTo>
                  <a:pt x="0" y="104678"/>
                </a:moveTo>
                <a:lnTo>
                  <a:pt x="72008" y="104678"/>
                </a:lnTo>
                <a:lnTo>
                  <a:pt x="72008" y="297257"/>
                </a:lnTo>
                <a:lnTo>
                  <a:pt x="0" y="297257"/>
                </a:lnTo>
                <a:close/>
                <a:moveTo>
                  <a:pt x="2955734" y="0"/>
                </a:moveTo>
                <a:lnTo>
                  <a:pt x="3156552" y="200819"/>
                </a:lnTo>
                <a:lnTo>
                  <a:pt x="2955734" y="401637"/>
                </a:lnTo>
                <a:lnTo>
                  <a:pt x="2955734" y="301228"/>
                </a:lnTo>
                <a:lnTo>
                  <a:pt x="2004424" y="301228"/>
                </a:lnTo>
                <a:lnTo>
                  <a:pt x="2004424" y="100409"/>
                </a:lnTo>
                <a:lnTo>
                  <a:pt x="2955734" y="10040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Tree>
    <p:custDataLst>
      <p:tags r:id="rId1"/>
    </p:custDataLst>
    <p:extLst>
      <p:ext uri="{BB962C8B-B14F-4D97-AF65-F5344CB8AC3E}">
        <p14:creationId xmlns:p14="http://schemas.microsoft.com/office/powerpoint/2010/main" val="4178725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rPr>
              <a:t>大直播时代发展历程</a:t>
            </a:r>
            <a:endParaRPr lang="zh-CN" altLang="en-US" dirty="0">
              <a:solidFill>
                <a:srgbClr val="000000"/>
              </a:solidFill>
            </a:endParaRPr>
          </a:p>
        </p:txBody>
      </p:sp>
      <p:sp>
        <p:nvSpPr>
          <p:cNvPr id="3" name="内容占位符 2"/>
          <p:cNvSpPr>
            <a:spLocks noGrp="1"/>
          </p:cNvSpPr>
          <p:nvPr>
            <p:ph idx="1"/>
          </p:nvPr>
        </p:nvSpPr>
        <p:spPr>
          <a:xfrm>
            <a:off x="558801" y="1026616"/>
            <a:ext cx="11056060" cy="2335786"/>
          </a:xfrm>
        </p:spPr>
        <p:txBody>
          <a:bodyPr>
            <a:normAutofit/>
          </a:bodyPr>
          <a:lstStyle/>
          <a:p>
            <a:pPr>
              <a:spcBef>
                <a:spcPts val="500"/>
              </a:spcBef>
            </a:pPr>
            <a:r>
              <a:rPr lang="en-US" altLang="zh-CN" dirty="0">
                <a:solidFill>
                  <a:srgbClr val="000000"/>
                </a:solidFill>
              </a:rPr>
              <a:t>1</a:t>
            </a:r>
            <a:r>
              <a:rPr lang="zh-CN" altLang="en-US" dirty="0" smtClean="0">
                <a:solidFill>
                  <a:srgbClr val="000000"/>
                </a:solidFill>
              </a:rPr>
              <a:t>）直播时代</a:t>
            </a:r>
            <a:r>
              <a:rPr lang="en-US" altLang="zh-CN" dirty="0" smtClean="0">
                <a:solidFill>
                  <a:srgbClr val="000000"/>
                </a:solidFill>
              </a:rPr>
              <a:t>1.0</a:t>
            </a:r>
            <a:r>
              <a:rPr lang="zh-CN" altLang="en-US" dirty="0">
                <a:solidFill>
                  <a:srgbClr val="000000"/>
                </a:solidFill>
              </a:rPr>
              <a:t>：起步都是播客的兴起，网络用户开始逐步使用网络工具上传</a:t>
            </a:r>
            <a:r>
              <a:rPr lang="en-US" altLang="zh-CN" dirty="0">
                <a:solidFill>
                  <a:srgbClr val="000000"/>
                </a:solidFill>
              </a:rPr>
              <a:t>UGC</a:t>
            </a:r>
            <a:r>
              <a:rPr lang="zh-CN" altLang="en-US" dirty="0">
                <a:solidFill>
                  <a:srgbClr val="000000"/>
                </a:solidFill>
              </a:rPr>
              <a:t>内容，海外的</a:t>
            </a:r>
            <a:r>
              <a:rPr lang="en-US" altLang="zh-CN" dirty="0">
                <a:solidFill>
                  <a:srgbClr val="000000"/>
                </a:solidFill>
              </a:rPr>
              <a:t>YouTube</a:t>
            </a:r>
            <a:r>
              <a:rPr lang="zh-CN" altLang="en-US" dirty="0">
                <a:solidFill>
                  <a:srgbClr val="000000"/>
                </a:solidFill>
              </a:rPr>
              <a:t>和国内的优酷土豆，以</a:t>
            </a:r>
            <a:r>
              <a:rPr lang="zh-CN" altLang="en-US" b="1" dirty="0">
                <a:solidFill>
                  <a:srgbClr val="FF0000"/>
                </a:solidFill>
              </a:rPr>
              <a:t>异步单向</a:t>
            </a:r>
            <a:r>
              <a:rPr lang="zh-CN" altLang="en-US" dirty="0">
                <a:solidFill>
                  <a:srgbClr val="000000"/>
                </a:solidFill>
              </a:rPr>
              <a:t>的方式向用户传送视频内容；</a:t>
            </a:r>
          </a:p>
          <a:p>
            <a:pPr>
              <a:spcBef>
                <a:spcPts val="500"/>
              </a:spcBef>
            </a:pPr>
            <a:r>
              <a:rPr lang="en-US" altLang="zh-CN" dirty="0">
                <a:solidFill>
                  <a:srgbClr val="000000"/>
                </a:solidFill>
              </a:rPr>
              <a:t>2</a:t>
            </a:r>
            <a:r>
              <a:rPr lang="zh-CN" altLang="en-US" dirty="0" smtClean="0">
                <a:solidFill>
                  <a:srgbClr val="000000"/>
                </a:solidFill>
              </a:rPr>
              <a:t>）</a:t>
            </a:r>
            <a:r>
              <a:rPr lang="zh-CN" altLang="en-US" dirty="0">
                <a:solidFill>
                  <a:srgbClr val="000000"/>
                </a:solidFill>
              </a:rPr>
              <a:t>直播时代</a:t>
            </a:r>
            <a:r>
              <a:rPr lang="en-US" altLang="zh-CN" dirty="0" smtClean="0">
                <a:solidFill>
                  <a:srgbClr val="000000"/>
                </a:solidFill>
              </a:rPr>
              <a:t>2.0</a:t>
            </a:r>
            <a:r>
              <a:rPr lang="zh-CN" altLang="en-US" dirty="0">
                <a:solidFill>
                  <a:srgbClr val="000000"/>
                </a:solidFill>
              </a:rPr>
              <a:t>：随着用户网络习惯的深入，</a:t>
            </a:r>
            <a:r>
              <a:rPr lang="zh-CN" altLang="en-US" b="1" dirty="0">
                <a:solidFill>
                  <a:srgbClr val="FF0000"/>
                </a:solidFill>
              </a:rPr>
              <a:t>互动式</a:t>
            </a:r>
            <a:r>
              <a:rPr lang="zh-CN" altLang="en-US" dirty="0">
                <a:solidFill>
                  <a:srgbClr val="000000"/>
                </a:solidFill>
              </a:rPr>
              <a:t>的视频行为成为直播的核心，海外出现了</a:t>
            </a:r>
            <a:r>
              <a:rPr lang="en-US" altLang="zh-CN" dirty="0">
                <a:solidFill>
                  <a:srgbClr val="000000"/>
                </a:solidFill>
              </a:rPr>
              <a:t>justin.tv</a:t>
            </a:r>
            <a:r>
              <a:rPr lang="zh-CN" altLang="en-US" dirty="0">
                <a:solidFill>
                  <a:srgbClr val="000000"/>
                </a:solidFill>
              </a:rPr>
              <a:t>，而国内出现了</a:t>
            </a:r>
            <a:r>
              <a:rPr lang="en-US" altLang="zh-CN" dirty="0">
                <a:solidFill>
                  <a:srgbClr val="000000"/>
                </a:solidFill>
              </a:rPr>
              <a:t>YY</a:t>
            </a:r>
            <a:r>
              <a:rPr lang="zh-CN" altLang="en-US" dirty="0">
                <a:solidFill>
                  <a:srgbClr val="000000"/>
                </a:solidFill>
              </a:rPr>
              <a:t>秀场，围绕主播产生的粉丝文化开始出现；</a:t>
            </a:r>
          </a:p>
          <a:p>
            <a:pPr>
              <a:spcBef>
                <a:spcPts val="500"/>
              </a:spcBef>
            </a:pPr>
            <a:r>
              <a:rPr lang="en-US" altLang="zh-CN" dirty="0">
                <a:solidFill>
                  <a:srgbClr val="000000"/>
                </a:solidFill>
              </a:rPr>
              <a:t>3</a:t>
            </a:r>
            <a:r>
              <a:rPr lang="zh-CN" altLang="en-US" dirty="0" smtClean="0">
                <a:solidFill>
                  <a:srgbClr val="000000"/>
                </a:solidFill>
              </a:rPr>
              <a:t>）</a:t>
            </a:r>
            <a:r>
              <a:rPr lang="zh-CN" altLang="en-US" dirty="0">
                <a:solidFill>
                  <a:srgbClr val="000000"/>
                </a:solidFill>
              </a:rPr>
              <a:t>直播时代</a:t>
            </a:r>
            <a:r>
              <a:rPr lang="en-US" altLang="zh-CN" dirty="0" smtClean="0">
                <a:solidFill>
                  <a:srgbClr val="000000"/>
                </a:solidFill>
              </a:rPr>
              <a:t>3.0</a:t>
            </a:r>
            <a:r>
              <a:rPr lang="zh-CN" altLang="en-US" dirty="0" smtClean="0">
                <a:solidFill>
                  <a:srgbClr val="000000"/>
                </a:solidFill>
              </a:rPr>
              <a:t>：</a:t>
            </a:r>
            <a:r>
              <a:rPr lang="zh-CN" altLang="en-US" b="1" dirty="0" smtClean="0">
                <a:solidFill>
                  <a:srgbClr val="FF0000"/>
                </a:solidFill>
              </a:rPr>
              <a:t>内容垂直化</a:t>
            </a:r>
            <a:r>
              <a:rPr lang="zh-CN" altLang="en-US" dirty="0" smtClean="0">
                <a:solidFill>
                  <a:srgbClr val="000000"/>
                </a:solidFill>
              </a:rPr>
              <a:t>，独立的全民娱乐直播</a:t>
            </a:r>
            <a:r>
              <a:rPr lang="zh-CN" altLang="en-US" dirty="0">
                <a:solidFill>
                  <a:srgbClr val="000000"/>
                </a:solidFill>
              </a:rPr>
              <a:t>平台出现，对游戏爱好者提供更加有针对性的服务。</a:t>
            </a:r>
          </a:p>
        </p:txBody>
      </p:sp>
      <p:pic>
        <p:nvPicPr>
          <p:cNvPr id="4" name="图片 3"/>
          <p:cNvPicPr>
            <a:picLocks noChangeAspect="1"/>
          </p:cNvPicPr>
          <p:nvPr/>
        </p:nvPicPr>
        <p:blipFill>
          <a:blip r:embed="rId2"/>
          <a:stretch>
            <a:fillRect/>
          </a:stretch>
        </p:blipFill>
        <p:spPr>
          <a:xfrm>
            <a:off x="2820197" y="4464832"/>
            <a:ext cx="1259775" cy="648267"/>
          </a:xfrm>
          <a:prstGeom prst="rect">
            <a:avLst/>
          </a:prstGeom>
        </p:spPr>
      </p:pic>
      <p:pic>
        <p:nvPicPr>
          <p:cNvPr id="5" name="图片 4"/>
          <p:cNvPicPr>
            <a:picLocks noChangeAspect="1"/>
          </p:cNvPicPr>
          <p:nvPr/>
        </p:nvPicPr>
        <p:blipFill>
          <a:blip r:embed="rId3"/>
          <a:stretch>
            <a:fillRect/>
          </a:stretch>
        </p:blipFill>
        <p:spPr>
          <a:xfrm>
            <a:off x="2882650" y="5548067"/>
            <a:ext cx="1134871" cy="758958"/>
          </a:xfrm>
          <a:prstGeom prst="rect">
            <a:avLst/>
          </a:prstGeom>
        </p:spPr>
      </p:pic>
      <p:pic>
        <p:nvPicPr>
          <p:cNvPr id="6" name="图片 5"/>
          <p:cNvPicPr>
            <a:picLocks noChangeAspect="1"/>
          </p:cNvPicPr>
          <p:nvPr/>
        </p:nvPicPr>
        <p:blipFill>
          <a:blip r:embed="rId4"/>
          <a:stretch>
            <a:fillRect/>
          </a:stretch>
        </p:blipFill>
        <p:spPr>
          <a:xfrm>
            <a:off x="5658415" y="4386317"/>
            <a:ext cx="838180" cy="808058"/>
          </a:xfrm>
          <a:prstGeom prst="rect">
            <a:avLst/>
          </a:prstGeom>
        </p:spPr>
      </p:pic>
      <p:pic>
        <p:nvPicPr>
          <p:cNvPr id="7" name="图片 6"/>
          <p:cNvPicPr>
            <a:picLocks noChangeAspect="1"/>
          </p:cNvPicPr>
          <p:nvPr/>
        </p:nvPicPr>
        <p:blipFill>
          <a:blip r:embed="rId5"/>
          <a:stretch>
            <a:fillRect/>
          </a:stretch>
        </p:blipFill>
        <p:spPr>
          <a:xfrm>
            <a:off x="5594265" y="5501011"/>
            <a:ext cx="966479" cy="853069"/>
          </a:xfrm>
          <a:prstGeom prst="rect">
            <a:avLst/>
          </a:prstGeom>
        </p:spPr>
      </p:pic>
      <p:pic>
        <p:nvPicPr>
          <p:cNvPr id="8" name="图片 7"/>
          <p:cNvPicPr>
            <a:picLocks noChangeAspect="1"/>
          </p:cNvPicPr>
          <p:nvPr/>
        </p:nvPicPr>
        <p:blipFill>
          <a:blip r:embed="rId6"/>
          <a:stretch>
            <a:fillRect/>
          </a:stretch>
        </p:blipFill>
        <p:spPr>
          <a:xfrm>
            <a:off x="8075038" y="4386317"/>
            <a:ext cx="1270484" cy="808058"/>
          </a:xfrm>
          <a:prstGeom prst="rect">
            <a:avLst/>
          </a:prstGeom>
        </p:spPr>
      </p:pic>
      <p:pic>
        <p:nvPicPr>
          <p:cNvPr id="9" name="图片 8"/>
          <p:cNvPicPr>
            <a:picLocks noChangeAspect="1"/>
          </p:cNvPicPr>
          <p:nvPr/>
        </p:nvPicPr>
        <p:blipFill>
          <a:blip r:embed="rId7"/>
          <a:stretch>
            <a:fillRect/>
          </a:stretch>
        </p:blipFill>
        <p:spPr>
          <a:xfrm>
            <a:off x="7466673" y="5607377"/>
            <a:ext cx="2487214" cy="640335"/>
          </a:xfrm>
          <a:prstGeom prst="rect">
            <a:avLst/>
          </a:prstGeom>
        </p:spPr>
      </p:pic>
      <p:sp>
        <p:nvSpPr>
          <p:cNvPr id="10" name="燕尾形箭头 9"/>
          <p:cNvSpPr/>
          <p:nvPr/>
        </p:nvSpPr>
        <p:spPr>
          <a:xfrm>
            <a:off x="2254355" y="3466011"/>
            <a:ext cx="8612777" cy="580670"/>
          </a:xfrm>
          <a:prstGeom prst="notch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01783" y="4502733"/>
            <a:ext cx="809896" cy="572464"/>
          </a:xfrm>
          <a:prstGeom prst="rect">
            <a:avLst/>
          </a:prstGeom>
          <a:noFill/>
        </p:spPr>
        <p:txBody>
          <a:bodyPr wrap="square" rtlCol="0">
            <a:spAutoFit/>
          </a:bodyPr>
          <a:lstStyle/>
          <a:p>
            <a:pPr>
              <a:lnSpc>
                <a:spcPct val="130000"/>
              </a:lnSpc>
            </a:pPr>
            <a:r>
              <a:rPr lang="zh-CN" altLang="en-US" sz="2400" b="1" dirty="0" smtClean="0">
                <a:solidFill>
                  <a:schemeClr val="tx2">
                    <a:lumMod val="50000"/>
                  </a:schemeClr>
                </a:solidFill>
                <a:latin typeface="Arial" panose="020B0604020202020204" pitchFamily="34" charset="0"/>
                <a:ea typeface="微软雅黑" panose="020B0503020204020204" pitchFamily="34" charset="-122"/>
              </a:rPr>
              <a:t>国外</a:t>
            </a:r>
          </a:p>
        </p:txBody>
      </p:sp>
      <p:sp>
        <p:nvSpPr>
          <p:cNvPr id="12" name="文本框 11"/>
          <p:cNvSpPr txBox="1"/>
          <p:nvPr/>
        </p:nvSpPr>
        <p:spPr>
          <a:xfrm>
            <a:off x="1210360" y="5641312"/>
            <a:ext cx="809896" cy="572464"/>
          </a:xfrm>
          <a:prstGeom prst="rect">
            <a:avLst/>
          </a:prstGeom>
          <a:noFill/>
        </p:spPr>
        <p:txBody>
          <a:bodyPr wrap="square" rtlCol="0">
            <a:spAutoFit/>
          </a:bodyPr>
          <a:lstStyle/>
          <a:p>
            <a:pPr>
              <a:lnSpc>
                <a:spcPct val="130000"/>
              </a:lnSpc>
            </a:pPr>
            <a:r>
              <a:rPr lang="zh-CN" altLang="en-US" sz="2400" b="1" dirty="0" smtClean="0">
                <a:solidFill>
                  <a:schemeClr val="tx2">
                    <a:lumMod val="50000"/>
                  </a:schemeClr>
                </a:solidFill>
                <a:latin typeface="Arial" panose="020B0604020202020204" pitchFamily="34" charset="0"/>
                <a:ea typeface="微软雅黑" panose="020B0503020204020204" pitchFamily="34" charset="-122"/>
              </a:rPr>
              <a:t>国内</a:t>
            </a:r>
          </a:p>
        </p:txBody>
      </p:sp>
      <p:sp>
        <p:nvSpPr>
          <p:cNvPr id="13" name="文本框 12"/>
          <p:cNvSpPr txBox="1"/>
          <p:nvPr/>
        </p:nvSpPr>
        <p:spPr>
          <a:xfrm>
            <a:off x="2882650" y="3126375"/>
            <a:ext cx="1213356" cy="492443"/>
          </a:xfrm>
          <a:prstGeom prst="rect">
            <a:avLst/>
          </a:prstGeom>
          <a:noFill/>
        </p:spPr>
        <p:txBody>
          <a:bodyPr wrap="square" rtlCol="0">
            <a:spAutoFit/>
          </a:bodyPr>
          <a:lstStyle/>
          <a:p>
            <a:pPr>
              <a:lnSpc>
                <a:spcPct val="130000"/>
              </a:lnSpc>
            </a:pPr>
            <a:r>
              <a:rPr lang="zh-CN" altLang="en-US" sz="2000" dirty="0" smtClean="0">
                <a:solidFill>
                  <a:schemeClr val="tx2">
                    <a:lumMod val="50000"/>
                  </a:schemeClr>
                </a:solidFill>
                <a:latin typeface="Arial" panose="020B0604020202020204" pitchFamily="34" charset="0"/>
                <a:ea typeface="微软雅黑" panose="020B0503020204020204" pitchFamily="34" charset="-122"/>
              </a:rPr>
              <a:t>异步单向</a:t>
            </a:r>
          </a:p>
        </p:txBody>
      </p:sp>
      <p:sp>
        <p:nvSpPr>
          <p:cNvPr id="14" name="文本框 13"/>
          <p:cNvSpPr txBox="1"/>
          <p:nvPr/>
        </p:nvSpPr>
        <p:spPr>
          <a:xfrm>
            <a:off x="5470826" y="3120618"/>
            <a:ext cx="1213356" cy="492443"/>
          </a:xfrm>
          <a:prstGeom prst="rect">
            <a:avLst/>
          </a:prstGeom>
          <a:noFill/>
        </p:spPr>
        <p:txBody>
          <a:bodyPr wrap="square" rtlCol="0">
            <a:spAutoFit/>
          </a:bodyPr>
          <a:lstStyle/>
          <a:p>
            <a:pPr>
              <a:lnSpc>
                <a:spcPct val="130000"/>
              </a:lnSpc>
            </a:pPr>
            <a:r>
              <a:rPr lang="zh-CN" altLang="en-US" sz="2000" dirty="0" smtClean="0">
                <a:solidFill>
                  <a:schemeClr val="tx2">
                    <a:lumMod val="50000"/>
                  </a:schemeClr>
                </a:solidFill>
                <a:latin typeface="Arial" panose="020B0604020202020204" pitchFamily="34" charset="0"/>
                <a:ea typeface="微软雅黑" panose="020B0503020204020204" pitchFamily="34" charset="-122"/>
              </a:rPr>
              <a:t>同步互动</a:t>
            </a:r>
          </a:p>
        </p:txBody>
      </p:sp>
      <p:sp>
        <p:nvSpPr>
          <p:cNvPr id="15" name="文本框 14"/>
          <p:cNvSpPr txBox="1"/>
          <p:nvPr/>
        </p:nvSpPr>
        <p:spPr>
          <a:xfrm>
            <a:off x="7981074" y="3120618"/>
            <a:ext cx="1458409" cy="492443"/>
          </a:xfrm>
          <a:prstGeom prst="rect">
            <a:avLst/>
          </a:prstGeom>
          <a:noFill/>
        </p:spPr>
        <p:txBody>
          <a:bodyPr wrap="square" rtlCol="0">
            <a:spAutoFit/>
          </a:bodyPr>
          <a:lstStyle/>
          <a:p>
            <a:pPr>
              <a:lnSpc>
                <a:spcPct val="130000"/>
              </a:lnSpc>
            </a:pPr>
            <a:r>
              <a:rPr lang="zh-CN" altLang="en-US" sz="2000" dirty="0" smtClean="0">
                <a:solidFill>
                  <a:schemeClr val="tx2">
                    <a:lumMod val="50000"/>
                  </a:schemeClr>
                </a:solidFill>
                <a:latin typeface="Arial" panose="020B0604020202020204" pitchFamily="34" charset="0"/>
                <a:ea typeface="微软雅黑" panose="020B0503020204020204" pitchFamily="34" charset="-122"/>
              </a:rPr>
              <a:t>内容垂直化</a:t>
            </a:r>
          </a:p>
        </p:txBody>
      </p:sp>
      <p:sp>
        <p:nvSpPr>
          <p:cNvPr id="16" name="文本框 15"/>
          <p:cNvSpPr txBox="1"/>
          <p:nvPr/>
        </p:nvSpPr>
        <p:spPr>
          <a:xfrm>
            <a:off x="2843406" y="3868780"/>
            <a:ext cx="1213356" cy="452945"/>
          </a:xfrm>
          <a:prstGeom prst="rect">
            <a:avLst/>
          </a:prstGeom>
          <a:noFill/>
        </p:spPr>
        <p:txBody>
          <a:bodyPr wrap="square" rtlCol="0">
            <a:spAutoFit/>
          </a:bodyPr>
          <a:lstStyle/>
          <a:p>
            <a:pPr algn="ctr">
              <a:lnSpc>
                <a:spcPct val="130000"/>
              </a:lnSpc>
            </a:pPr>
            <a:r>
              <a:rPr lang="zh-CN" altLang="en-US" sz="2000" b="1" dirty="0" smtClean="0">
                <a:solidFill>
                  <a:schemeClr val="tx2">
                    <a:lumMod val="50000"/>
                  </a:schemeClr>
                </a:solidFill>
                <a:latin typeface="Arial" panose="020B0604020202020204" pitchFamily="34" charset="0"/>
                <a:ea typeface="微软雅黑" panose="020B0503020204020204" pitchFamily="34" charset="-122"/>
              </a:rPr>
              <a:t>播客</a:t>
            </a:r>
          </a:p>
        </p:txBody>
      </p:sp>
      <p:sp>
        <p:nvSpPr>
          <p:cNvPr id="17" name="文本框 16"/>
          <p:cNvSpPr txBox="1"/>
          <p:nvPr/>
        </p:nvSpPr>
        <p:spPr>
          <a:xfrm>
            <a:off x="5470826" y="3867009"/>
            <a:ext cx="1213356" cy="452945"/>
          </a:xfrm>
          <a:prstGeom prst="rect">
            <a:avLst/>
          </a:prstGeom>
          <a:noFill/>
        </p:spPr>
        <p:txBody>
          <a:bodyPr wrap="square" rtlCol="0">
            <a:spAutoFit/>
          </a:bodyPr>
          <a:lstStyle/>
          <a:p>
            <a:pPr algn="ctr">
              <a:lnSpc>
                <a:spcPct val="130000"/>
              </a:lnSpc>
            </a:pPr>
            <a:r>
              <a:rPr lang="zh-CN" altLang="en-US" sz="2000" b="1" dirty="0" smtClean="0">
                <a:solidFill>
                  <a:schemeClr val="tx2">
                    <a:lumMod val="50000"/>
                  </a:schemeClr>
                </a:solidFill>
                <a:latin typeface="Arial" panose="020B0604020202020204" pitchFamily="34" charset="0"/>
                <a:ea typeface="微软雅黑" panose="020B0503020204020204" pitchFamily="34" charset="-122"/>
              </a:rPr>
              <a:t>秀场直播</a:t>
            </a:r>
          </a:p>
        </p:txBody>
      </p:sp>
      <p:sp>
        <p:nvSpPr>
          <p:cNvPr id="18" name="文本框 17"/>
          <p:cNvSpPr txBox="1"/>
          <p:nvPr/>
        </p:nvSpPr>
        <p:spPr>
          <a:xfrm>
            <a:off x="8103601" y="3890332"/>
            <a:ext cx="1213356" cy="452945"/>
          </a:xfrm>
          <a:prstGeom prst="rect">
            <a:avLst/>
          </a:prstGeom>
          <a:noFill/>
        </p:spPr>
        <p:txBody>
          <a:bodyPr wrap="square" rtlCol="0">
            <a:spAutoFit/>
          </a:bodyPr>
          <a:lstStyle/>
          <a:p>
            <a:pPr algn="ctr">
              <a:lnSpc>
                <a:spcPct val="130000"/>
              </a:lnSpc>
            </a:pPr>
            <a:r>
              <a:rPr lang="zh-CN" altLang="en-US" sz="2000" b="1" dirty="0" smtClean="0">
                <a:solidFill>
                  <a:schemeClr val="tx2">
                    <a:lumMod val="50000"/>
                  </a:schemeClr>
                </a:solidFill>
                <a:latin typeface="Arial" panose="020B0604020202020204" pitchFamily="34" charset="0"/>
                <a:ea typeface="微软雅黑" panose="020B0503020204020204" pitchFamily="34" charset="-122"/>
              </a:rPr>
              <a:t>全民直播</a:t>
            </a:r>
          </a:p>
        </p:txBody>
      </p:sp>
    </p:spTree>
    <p:extLst>
      <p:ext uri="{BB962C8B-B14F-4D97-AF65-F5344CB8AC3E}">
        <p14:creationId xmlns:p14="http://schemas.microsoft.com/office/powerpoint/2010/main" val="1738292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rPr>
              <a:t>大直播时代直播类型</a:t>
            </a:r>
            <a:endParaRPr lang="zh-CN" altLang="en-US" dirty="0">
              <a:solidFill>
                <a:srgbClr val="000000"/>
              </a:solidFill>
            </a:endParaRPr>
          </a:p>
        </p:txBody>
      </p:sp>
      <p:sp>
        <p:nvSpPr>
          <p:cNvPr id="3" name="内容占位符 2"/>
          <p:cNvSpPr>
            <a:spLocks noGrp="1"/>
          </p:cNvSpPr>
          <p:nvPr>
            <p:ph idx="1"/>
          </p:nvPr>
        </p:nvSpPr>
        <p:spPr>
          <a:xfrm>
            <a:off x="558801" y="1026615"/>
            <a:ext cx="11056060" cy="802185"/>
          </a:xfrm>
        </p:spPr>
        <p:txBody>
          <a:bodyPr/>
          <a:lstStyle/>
          <a:p>
            <a:r>
              <a:rPr lang="zh-CN" altLang="en-US" dirty="0" smtClean="0">
                <a:solidFill>
                  <a:srgbClr val="000000"/>
                </a:solidFill>
              </a:rPr>
              <a:t>市场</a:t>
            </a:r>
            <a:r>
              <a:rPr lang="zh-CN" altLang="en-US" dirty="0">
                <a:solidFill>
                  <a:srgbClr val="000000"/>
                </a:solidFill>
              </a:rPr>
              <a:t>上新兴的三类全民娱乐直播平台主要分为</a:t>
            </a:r>
            <a:r>
              <a:rPr lang="zh-CN" altLang="en-US" dirty="0" smtClean="0">
                <a:solidFill>
                  <a:srgbClr val="000000"/>
                </a:solidFill>
              </a:rPr>
              <a:t>：</a:t>
            </a:r>
            <a:r>
              <a:rPr lang="zh-CN" altLang="en-US" b="1" dirty="0" smtClean="0">
                <a:solidFill>
                  <a:srgbClr val="FF0000"/>
                </a:solidFill>
              </a:rPr>
              <a:t>秀</a:t>
            </a:r>
            <a:r>
              <a:rPr lang="zh-CN" altLang="en-US" b="1" dirty="0">
                <a:solidFill>
                  <a:srgbClr val="FF0000"/>
                </a:solidFill>
              </a:rPr>
              <a:t>场</a:t>
            </a:r>
            <a:r>
              <a:rPr lang="zh-CN" altLang="en-US" b="1" dirty="0" smtClean="0">
                <a:solidFill>
                  <a:srgbClr val="FF0000"/>
                </a:solidFill>
              </a:rPr>
              <a:t>直播</a:t>
            </a:r>
            <a:r>
              <a:rPr lang="zh-CN" altLang="en-US" dirty="0">
                <a:solidFill>
                  <a:srgbClr val="000000"/>
                </a:solidFill>
              </a:rPr>
              <a:t>平台</a:t>
            </a:r>
            <a:r>
              <a:rPr lang="zh-CN" altLang="en-US" dirty="0" smtClean="0">
                <a:solidFill>
                  <a:srgbClr val="000000"/>
                </a:solidFill>
              </a:rPr>
              <a:t>、</a:t>
            </a:r>
            <a:r>
              <a:rPr lang="zh-CN" altLang="en-US" b="1" dirty="0" smtClean="0">
                <a:solidFill>
                  <a:srgbClr val="FF0000"/>
                </a:solidFill>
              </a:rPr>
              <a:t>游戏直播</a:t>
            </a:r>
            <a:r>
              <a:rPr lang="zh-CN" altLang="en-US" dirty="0">
                <a:solidFill>
                  <a:srgbClr val="000000"/>
                </a:solidFill>
              </a:rPr>
              <a:t>平台</a:t>
            </a:r>
            <a:r>
              <a:rPr lang="zh-CN" altLang="en-US" dirty="0" smtClean="0">
                <a:solidFill>
                  <a:srgbClr val="000000"/>
                </a:solidFill>
              </a:rPr>
              <a:t>、</a:t>
            </a:r>
            <a:r>
              <a:rPr lang="zh-CN" altLang="en-US" b="1" dirty="0">
                <a:solidFill>
                  <a:srgbClr val="FF0000"/>
                </a:solidFill>
              </a:rPr>
              <a:t>生活</a:t>
            </a:r>
            <a:r>
              <a:rPr lang="zh-CN" altLang="en-US" b="1" dirty="0" smtClean="0">
                <a:solidFill>
                  <a:srgbClr val="FF0000"/>
                </a:solidFill>
              </a:rPr>
              <a:t>直播</a:t>
            </a:r>
            <a:r>
              <a:rPr lang="zh-CN" altLang="en-US" dirty="0">
                <a:solidFill>
                  <a:srgbClr val="000000"/>
                </a:solidFill>
              </a:rPr>
              <a:t>平台。三类平台为了满足用户丰富的需求，内容也存在交叉融合，三者之间的主要区分如下</a:t>
            </a:r>
            <a:r>
              <a:rPr lang="en-US" altLang="zh-CN" dirty="0">
                <a:solidFill>
                  <a:srgbClr val="000000"/>
                </a:solidFill>
              </a:rPr>
              <a:t>:</a:t>
            </a:r>
            <a:endParaRPr lang="zh-CN" altLang="en-US" dirty="0">
              <a:solidFill>
                <a:srgbClr val="000000"/>
              </a:solidFill>
            </a:endParaRPr>
          </a:p>
        </p:txBody>
      </p:sp>
      <p:sp>
        <p:nvSpPr>
          <p:cNvPr id="4" name="MH_Text_1"/>
          <p:cNvSpPr>
            <a:spLocks/>
          </p:cNvSpPr>
          <p:nvPr>
            <p:custDataLst>
              <p:tags r:id="rId1"/>
            </p:custDataLst>
          </p:nvPr>
        </p:nvSpPr>
        <p:spPr bwMode="auto">
          <a:xfrm>
            <a:off x="1486491" y="2569032"/>
            <a:ext cx="2905532" cy="3802452"/>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rgbClr val="8BC53F"/>
          </a:solidFill>
          <a:ln>
            <a:noFill/>
          </a:ln>
          <a:extLst/>
        </p:spPr>
        <p:txBody>
          <a:bodyPr anchor="t"/>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b="1" dirty="0" smtClean="0">
                <a:solidFill>
                  <a:srgbClr val="000000"/>
                </a:solidFill>
                <a:ea typeface="微软雅黑" panose="020B0503020204020204" pitchFamily="34" charset="-122"/>
              </a:rPr>
              <a:t>主要内容：</a:t>
            </a:r>
            <a:endParaRPr lang="en-US" altLang="zh-CN" b="1"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歌舞才艺直播</a:t>
            </a:r>
            <a:endParaRPr lang="en-US" altLang="zh-CN"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其他才艺直播</a:t>
            </a:r>
            <a:endParaRPr lang="en-US" altLang="zh-CN"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专项达人直播</a:t>
            </a:r>
            <a:endParaRPr lang="en-US" altLang="zh-CN"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endParaRPr lang="en-US" altLang="zh-CN" dirty="0">
              <a:solidFill>
                <a:srgbClr val="000000"/>
              </a:solidFill>
              <a:ea typeface="微软雅黑" panose="020B0503020204020204" pitchFamily="34" charset="-122"/>
            </a:endParaRPr>
          </a:p>
          <a:p>
            <a:pPr eaLnBrk="1" hangingPunct="1">
              <a:lnSpc>
                <a:spcPct val="130000"/>
              </a:lnSpc>
            </a:pPr>
            <a:r>
              <a:rPr lang="zh-CN" altLang="en-US" b="1" dirty="0" smtClean="0">
                <a:solidFill>
                  <a:srgbClr val="000000"/>
                </a:solidFill>
                <a:ea typeface="微软雅黑" panose="020B0503020204020204" pitchFamily="34" charset="-122"/>
              </a:rPr>
              <a:t>平台特点：</a:t>
            </a:r>
            <a:endParaRPr lang="en-US" altLang="zh-CN" b="1"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dirty="0">
                <a:solidFill>
                  <a:srgbClr val="000000"/>
                </a:solidFill>
                <a:ea typeface="微软雅黑" panose="020B0503020204020204" pitchFamily="34" charset="-122"/>
              </a:rPr>
              <a:t>主</a:t>
            </a:r>
            <a:r>
              <a:rPr lang="zh-CN" altLang="en-US" dirty="0" smtClean="0">
                <a:solidFill>
                  <a:srgbClr val="000000"/>
                </a:solidFill>
                <a:ea typeface="微软雅黑" panose="020B0503020204020204" pitchFamily="34" charset="-122"/>
              </a:rPr>
              <a:t>播概念相对较强</a:t>
            </a:r>
            <a:endParaRPr lang="en-US" altLang="zh-CN"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直播复制难度相对较低</a:t>
            </a:r>
            <a:endParaRPr lang="en-US" altLang="zh-CN" dirty="0" smtClean="0">
              <a:solidFill>
                <a:srgbClr val="000000"/>
              </a:solidFill>
              <a:ea typeface="微软雅黑" panose="020B0503020204020204" pitchFamily="34" charset="-122"/>
            </a:endParaRPr>
          </a:p>
          <a:p>
            <a:pPr marL="285750" indent="-285750" eaLnBrk="1" hangingPunct="1">
              <a:lnSpc>
                <a:spcPct val="130000"/>
              </a:lnSpc>
              <a:buFont typeface="Arial" panose="020B0604020202020204" pitchFamily="34" charset="0"/>
              <a:buChar char="•"/>
            </a:pPr>
            <a:r>
              <a:rPr lang="zh-CN" altLang="en-US" b="1" dirty="0" smtClean="0">
                <a:solidFill>
                  <a:srgbClr val="000000"/>
                </a:solidFill>
                <a:ea typeface="微软雅黑" panose="020B0503020204020204" pitchFamily="34" charset="-122"/>
              </a:rPr>
              <a:t>平台概念成型最早，内容与规模已相对稳定</a:t>
            </a:r>
            <a:endParaRPr lang="da-DK" altLang="zh-CN" b="1" dirty="0">
              <a:solidFill>
                <a:srgbClr val="000000"/>
              </a:solidFill>
              <a:ea typeface="微软雅黑" panose="020B0503020204020204" pitchFamily="34" charset="-122"/>
            </a:endParaRPr>
          </a:p>
        </p:txBody>
      </p:sp>
      <p:sp>
        <p:nvSpPr>
          <p:cNvPr id="5" name="MH_SubTitle_1"/>
          <p:cNvSpPr>
            <a:spLocks noChangeArrowheads="1"/>
          </p:cNvSpPr>
          <p:nvPr>
            <p:custDataLst>
              <p:tags r:id="rId2"/>
            </p:custDataLst>
          </p:nvPr>
        </p:nvSpPr>
        <p:spPr bwMode="auto">
          <a:xfrm>
            <a:off x="1486491" y="1863636"/>
            <a:ext cx="2905532" cy="726538"/>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00000"/>
                </a:solidFill>
                <a:ea typeface="微软雅黑" panose="020B0503020204020204" pitchFamily="34" charset="-122"/>
              </a:rPr>
              <a:t>秀场直播</a:t>
            </a:r>
            <a:endParaRPr lang="zh-CN" altLang="en-US" sz="2400" b="1" dirty="0">
              <a:solidFill>
                <a:srgbClr val="000000"/>
              </a:solidFill>
              <a:ea typeface="微软雅黑" panose="020B0503020204020204" pitchFamily="34" charset="-122"/>
            </a:endParaRPr>
          </a:p>
        </p:txBody>
      </p:sp>
      <p:sp>
        <p:nvSpPr>
          <p:cNvPr id="6" name="MH_Other_1"/>
          <p:cNvSpPr>
            <a:spLocks/>
          </p:cNvSpPr>
          <p:nvPr>
            <p:custDataLst>
              <p:tags r:id="rId3"/>
            </p:custDataLst>
          </p:nvPr>
        </p:nvSpPr>
        <p:spPr bwMode="auto">
          <a:xfrm flipV="1">
            <a:off x="1532526" y="2569031"/>
            <a:ext cx="2743803" cy="3727267"/>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 name="MH_Text_2"/>
          <p:cNvSpPr>
            <a:spLocks/>
          </p:cNvSpPr>
          <p:nvPr>
            <p:custDataLst>
              <p:tags r:id="rId4"/>
            </p:custDataLst>
          </p:nvPr>
        </p:nvSpPr>
        <p:spPr bwMode="auto">
          <a:xfrm>
            <a:off x="4580937" y="2569032"/>
            <a:ext cx="2905532" cy="3802452"/>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rgbClr val="B2D234"/>
          </a:solidFill>
          <a:ln>
            <a:noFill/>
          </a:ln>
          <a:extLst/>
        </p:spPr>
        <p:txBody>
          <a:bodyPr anchor="t"/>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b="1" dirty="0">
                <a:solidFill>
                  <a:srgbClr val="000000"/>
                </a:solidFill>
                <a:ea typeface="微软雅黑" panose="020B0503020204020204" pitchFamily="34" charset="-122"/>
              </a:rPr>
              <a:t>主要内容：</a:t>
            </a:r>
            <a:endParaRPr lang="en-US" altLang="zh-CN" b="1"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网络游戏直播</a:t>
            </a:r>
            <a:endParaRPr lang="en-US" altLang="zh-CN" dirty="0" smtClean="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单机游戏直播</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其他游戏直播</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户外娱乐直播</a:t>
            </a:r>
            <a:endParaRPr lang="en-US" altLang="zh-CN" dirty="0">
              <a:solidFill>
                <a:srgbClr val="000000"/>
              </a:solidFill>
              <a:ea typeface="微软雅黑" panose="020B0503020204020204" pitchFamily="34" charset="-122"/>
            </a:endParaRPr>
          </a:p>
          <a:p>
            <a:pPr>
              <a:lnSpc>
                <a:spcPct val="130000"/>
              </a:lnSpc>
            </a:pPr>
            <a:r>
              <a:rPr lang="zh-CN" altLang="en-US" b="1" dirty="0">
                <a:solidFill>
                  <a:srgbClr val="000000"/>
                </a:solidFill>
                <a:ea typeface="微软雅黑" panose="020B0503020204020204" pitchFamily="34" charset="-122"/>
              </a:rPr>
              <a:t>平台特点：</a:t>
            </a:r>
            <a:endParaRPr lang="en-US" altLang="zh-CN" b="1"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主播概念强</a:t>
            </a:r>
            <a:endParaRPr lang="en-US" altLang="zh-CN" dirty="0" smtClean="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rgbClr val="000000"/>
                </a:solidFill>
                <a:ea typeface="微软雅黑" panose="020B0503020204020204" pitchFamily="34" charset="-122"/>
              </a:rPr>
              <a:t>主</a:t>
            </a:r>
            <a:r>
              <a:rPr lang="zh-CN" altLang="en-US" dirty="0" smtClean="0">
                <a:solidFill>
                  <a:srgbClr val="000000"/>
                </a:solidFill>
                <a:ea typeface="微软雅黑" panose="020B0503020204020204" pitchFamily="34" charset="-122"/>
              </a:rPr>
              <a:t>播复制难度相对较高</a:t>
            </a:r>
            <a:endParaRPr lang="en-US" altLang="zh-CN" dirty="0" smtClean="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b="1" dirty="0" smtClean="0">
                <a:solidFill>
                  <a:srgbClr val="000000"/>
                </a:solidFill>
                <a:ea typeface="微软雅黑" panose="020B0503020204020204" pitchFamily="34" charset="-122"/>
              </a:rPr>
              <a:t>平台发展迅速，业务逐渐向其他直播拓展</a:t>
            </a:r>
            <a:endParaRPr lang="da-DK" altLang="zh-CN" b="1" dirty="0">
              <a:solidFill>
                <a:srgbClr val="000000"/>
              </a:solidFill>
              <a:ea typeface="微软雅黑" panose="020B0503020204020204" pitchFamily="34" charset="-122"/>
            </a:endParaRPr>
          </a:p>
        </p:txBody>
      </p:sp>
      <p:sp>
        <p:nvSpPr>
          <p:cNvPr id="8" name="MH_SubTitle_2"/>
          <p:cNvSpPr>
            <a:spLocks noChangeArrowheads="1"/>
          </p:cNvSpPr>
          <p:nvPr>
            <p:custDataLst>
              <p:tags r:id="rId5"/>
            </p:custDataLst>
          </p:nvPr>
        </p:nvSpPr>
        <p:spPr bwMode="auto">
          <a:xfrm>
            <a:off x="4580937" y="1863636"/>
            <a:ext cx="2905532" cy="726538"/>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00000"/>
                </a:solidFill>
                <a:ea typeface="微软雅黑" panose="020B0503020204020204" pitchFamily="34" charset="-122"/>
              </a:rPr>
              <a:t>游戏直播</a:t>
            </a:r>
            <a:endParaRPr lang="zh-CN" altLang="en-US" sz="2400" b="1" dirty="0">
              <a:solidFill>
                <a:srgbClr val="000000"/>
              </a:solidFill>
              <a:ea typeface="微软雅黑" panose="020B0503020204020204" pitchFamily="34" charset="-122"/>
            </a:endParaRPr>
          </a:p>
        </p:txBody>
      </p:sp>
      <p:sp>
        <p:nvSpPr>
          <p:cNvPr id="9" name="MH_Other_2"/>
          <p:cNvSpPr>
            <a:spLocks/>
          </p:cNvSpPr>
          <p:nvPr>
            <p:custDataLst>
              <p:tags r:id="rId6"/>
            </p:custDataLst>
          </p:nvPr>
        </p:nvSpPr>
        <p:spPr bwMode="auto">
          <a:xfrm flipV="1">
            <a:off x="4626972" y="2569031"/>
            <a:ext cx="2743803" cy="3727267"/>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rgbClr val="F3EFE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 name="MH_Text_3"/>
          <p:cNvSpPr>
            <a:spLocks/>
          </p:cNvSpPr>
          <p:nvPr>
            <p:custDataLst>
              <p:tags r:id="rId7"/>
            </p:custDataLst>
          </p:nvPr>
        </p:nvSpPr>
        <p:spPr bwMode="auto">
          <a:xfrm>
            <a:off x="7675383" y="2569032"/>
            <a:ext cx="2905532" cy="3802452"/>
          </a:xfrm>
          <a:custGeom>
            <a:avLst/>
            <a:gdLst>
              <a:gd name="T0" fmla="*/ 0 w 1295400"/>
              <a:gd name="T1" fmla="*/ 0 h 2074333"/>
              <a:gd name="T2" fmla="*/ 2112895 w 1295400"/>
              <a:gd name="T3" fmla="*/ 0 h 2074333"/>
              <a:gd name="T4" fmla="*/ 2112895 w 1295400"/>
              <a:gd name="T5" fmla="*/ 3225415 h 2074333"/>
              <a:gd name="T6" fmla="*/ 1954069 w 1295400"/>
              <a:gd name="T7" fmla="*/ 3384282 h 2074333"/>
              <a:gd name="T8" fmla="*/ 158826 w 1295400"/>
              <a:gd name="T9" fmla="*/ 3384282 h 2074333"/>
              <a:gd name="T10" fmla="*/ 0 w 1295400"/>
              <a:gd name="T11" fmla="*/ 3225415 h 2074333"/>
              <a:gd name="T12" fmla="*/ 0 60000 65536"/>
              <a:gd name="T13" fmla="*/ 0 60000 65536"/>
              <a:gd name="T14" fmla="*/ 0 60000 65536"/>
              <a:gd name="T15" fmla="*/ 0 60000 65536"/>
              <a:gd name="T16" fmla="*/ 0 60000 65536"/>
              <a:gd name="T17" fmla="*/ 0 60000 65536"/>
              <a:gd name="T18" fmla="*/ 0 w 1295400"/>
              <a:gd name="T19" fmla="*/ 0 h 2074333"/>
              <a:gd name="T20" fmla="*/ 1295400 w 1295400"/>
              <a:gd name="T21" fmla="*/ 2074333 h 2074333"/>
            </a:gdLst>
            <a:ahLst/>
            <a:cxnLst>
              <a:cxn ang="T12">
                <a:pos x="T0" y="T1"/>
              </a:cxn>
              <a:cxn ang="T13">
                <a:pos x="T2" y="T3"/>
              </a:cxn>
              <a:cxn ang="T14">
                <a:pos x="T4" y="T5"/>
              </a:cxn>
              <a:cxn ang="T15">
                <a:pos x="T6" y="T7"/>
              </a:cxn>
              <a:cxn ang="T16">
                <a:pos x="T8" y="T9"/>
              </a:cxn>
              <a:cxn ang="T17">
                <a:pos x="T10" y="T11"/>
              </a:cxn>
            </a:cxnLst>
            <a:rect l="T18" t="T19" r="T20" b="T21"/>
            <a:pathLst>
              <a:path w="1295400" h="2074333">
                <a:moveTo>
                  <a:pt x="0" y="0"/>
                </a:moveTo>
                <a:lnTo>
                  <a:pt x="1295400" y="0"/>
                </a:lnTo>
                <a:lnTo>
                  <a:pt x="1295400" y="1976958"/>
                </a:lnTo>
                <a:cubicBezTo>
                  <a:pt x="1295400" y="2030737"/>
                  <a:pt x="1251804" y="2074333"/>
                  <a:pt x="1198025" y="2074333"/>
                </a:cubicBezTo>
                <a:lnTo>
                  <a:pt x="97375" y="2074333"/>
                </a:lnTo>
                <a:cubicBezTo>
                  <a:pt x="43596" y="2074333"/>
                  <a:pt x="0" y="2030737"/>
                  <a:pt x="0" y="1976958"/>
                </a:cubicBezTo>
                <a:lnTo>
                  <a:pt x="0" y="0"/>
                </a:lnTo>
                <a:close/>
              </a:path>
            </a:pathLst>
          </a:custGeom>
          <a:solidFill>
            <a:srgbClr val="E8F3D9"/>
          </a:solidFill>
          <a:ln>
            <a:noFill/>
          </a:ln>
          <a:extLst/>
        </p:spPr>
        <p:txBody>
          <a:bodyPr anchor="t"/>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b="1" dirty="0">
                <a:solidFill>
                  <a:srgbClr val="000000"/>
                </a:solidFill>
                <a:ea typeface="微软雅黑" panose="020B0503020204020204" pitchFamily="34" charset="-122"/>
              </a:rPr>
              <a:t>主要内容：</a:t>
            </a:r>
            <a:endParaRPr lang="en-US" altLang="zh-CN" b="1"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视频监控直播</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展会类直播</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专项达人直播</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户外娱乐直播</a:t>
            </a:r>
            <a:endParaRPr lang="en-US" altLang="zh-CN" dirty="0">
              <a:solidFill>
                <a:srgbClr val="000000"/>
              </a:solidFill>
              <a:ea typeface="微软雅黑" panose="020B0503020204020204" pitchFamily="34" charset="-122"/>
            </a:endParaRPr>
          </a:p>
          <a:p>
            <a:pPr>
              <a:lnSpc>
                <a:spcPct val="130000"/>
              </a:lnSpc>
            </a:pPr>
            <a:r>
              <a:rPr lang="zh-CN" altLang="en-US" b="1" dirty="0">
                <a:solidFill>
                  <a:srgbClr val="000000"/>
                </a:solidFill>
                <a:ea typeface="微软雅黑" panose="020B0503020204020204" pitchFamily="34" charset="-122"/>
              </a:rPr>
              <a:t>平台特点：</a:t>
            </a:r>
            <a:endParaRPr lang="en-US" altLang="zh-CN" b="1"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rgbClr val="000000"/>
                </a:solidFill>
                <a:ea typeface="微软雅黑" panose="020B0503020204020204" pitchFamily="34" charset="-122"/>
              </a:rPr>
              <a:t>主</a:t>
            </a:r>
            <a:r>
              <a:rPr lang="zh-CN" altLang="en-US" dirty="0" smtClean="0">
                <a:solidFill>
                  <a:srgbClr val="000000"/>
                </a:solidFill>
                <a:ea typeface="微软雅黑" panose="020B0503020204020204" pitchFamily="34" charset="-122"/>
              </a:rPr>
              <a:t>播概念相对最弱</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smtClean="0">
                <a:solidFill>
                  <a:srgbClr val="000000"/>
                </a:solidFill>
                <a:ea typeface="微软雅黑" panose="020B0503020204020204" pitchFamily="34" charset="-122"/>
              </a:rPr>
              <a:t>对拍摄设备要求高</a:t>
            </a:r>
            <a:endParaRPr lang="en-US" altLang="zh-CN" dirty="0">
              <a:solidFill>
                <a:srgbClr val="000000"/>
              </a:solidFill>
              <a:ea typeface="微软雅黑" panose="020B0503020204020204" pitchFamily="34" charset="-122"/>
            </a:endParaRPr>
          </a:p>
          <a:p>
            <a:pPr marL="285750" indent="-285750">
              <a:lnSpc>
                <a:spcPct val="130000"/>
              </a:lnSpc>
              <a:buFont typeface="Arial" panose="020B0604020202020204" pitchFamily="34" charset="0"/>
              <a:buChar char="•"/>
            </a:pPr>
            <a:r>
              <a:rPr lang="zh-CN" altLang="en-US" b="1" dirty="0" smtClean="0">
                <a:solidFill>
                  <a:srgbClr val="000000"/>
                </a:solidFill>
                <a:ea typeface="微软雅黑" panose="020B0503020204020204" pitchFamily="34" charset="-122"/>
              </a:rPr>
              <a:t>平台处于起步阶段，内容与规模尚未成型</a:t>
            </a:r>
            <a:endParaRPr lang="da-DK" altLang="zh-CN" b="1" dirty="0">
              <a:solidFill>
                <a:srgbClr val="000000"/>
              </a:solidFill>
              <a:ea typeface="微软雅黑" panose="020B0503020204020204" pitchFamily="34" charset="-122"/>
            </a:endParaRPr>
          </a:p>
        </p:txBody>
      </p:sp>
      <p:sp>
        <p:nvSpPr>
          <p:cNvPr id="11" name="MH_SubTitle_3"/>
          <p:cNvSpPr>
            <a:spLocks noChangeArrowheads="1"/>
          </p:cNvSpPr>
          <p:nvPr>
            <p:custDataLst>
              <p:tags r:id="rId8"/>
            </p:custDataLst>
          </p:nvPr>
        </p:nvSpPr>
        <p:spPr bwMode="auto">
          <a:xfrm>
            <a:off x="7675383" y="1863636"/>
            <a:ext cx="2905532" cy="726538"/>
          </a:xfrm>
          <a:prstGeom prst="rect">
            <a:avLst/>
          </a:prstGeom>
          <a:solidFill>
            <a:srgbClr val="BDAFAF">
              <a:alpha val="3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00000"/>
                </a:solidFill>
                <a:ea typeface="微软雅黑" panose="020B0503020204020204" pitchFamily="34" charset="-122"/>
              </a:rPr>
              <a:t>生活直播</a:t>
            </a:r>
            <a:endParaRPr lang="zh-CN" altLang="en-US" sz="2400" b="1" dirty="0">
              <a:solidFill>
                <a:srgbClr val="000000"/>
              </a:solidFill>
              <a:ea typeface="微软雅黑" panose="020B0503020204020204" pitchFamily="34" charset="-122"/>
            </a:endParaRPr>
          </a:p>
        </p:txBody>
      </p:sp>
      <p:sp>
        <p:nvSpPr>
          <p:cNvPr id="12" name="MH_Other_3"/>
          <p:cNvSpPr>
            <a:spLocks/>
          </p:cNvSpPr>
          <p:nvPr>
            <p:custDataLst>
              <p:tags r:id="rId9"/>
            </p:custDataLst>
          </p:nvPr>
        </p:nvSpPr>
        <p:spPr bwMode="auto">
          <a:xfrm flipV="1">
            <a:off x="7721418" y="2569031"/>
            <a:ext cx="2743803" cy="3727267"/>
          </a:xfrm>
          <a:custGeom>
            <a:avLst/>
            <a:gdLst>
              <a:gd name="T0" fmla="*/ 0 w 1224000"/>
              <a:gd name="T1" fmla="*/ 3346986 h 2016000"/>
              <a:gd name="T2" fmla="*/ 0 w 1224000"/>
              <a:gd name="T3" fmla="*/ 152753 h 2016000"/>
              <a:gd name="T4" fmla="*/ 149986 w 1224000"/>
              <a:gd name="T5" fmla="*/ 0 h 2016000"/>
              <a:gd name="T6" fmla="*/ 1845301 w 1224000"/>
              <a:gd name="T7" fmla="*/ 0 h 2016000"/>
              <a:gd name="T8" fmla="*/ 1995287 w 1224000"/>
              <a:gd name="T9" fmla="*/ 152753 h 2016000"/>
              <a:gd name="T10" fmla="*/ 1995287 w 1224000"/>
              <a:gd name="T11" fmla="*/ 3346986 h 2016000"/>
              <a:gd name="T12" fmla="*/ 1995287 w 1224000"/>
              <a:gd name="T13" fmla="*/ 3346986 h 2016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00" h="2016000">
                <a:moveTo>
                  <a:pt x="0" y="2016000"/>
                </a:moveTo>
                <a:lnTo>
                  <a:pt x="0" y="92008"/>
                </a:lnTo>
                <a:cubicBezTo>
                  <a:pt x="0" y="41193"/>
                  <a:pt x="41193" y="0"/>
                  <a:pt x="92008" y="0"/>
                </a:cubicBezTo>
                <a:lnTo>
                  <a:pt x="1131992" y="0"/>
                </a:lnTo>
                <a:cubicBezTo>
                  <a:pt x="1182807" y="0"/>
                  <a:pt x="1224000" y="41193"/>
                  <a:pt x="1224000" y="92008"/>
                </a:cubicBezTo>
                <a:lnTo>
                  <a:pt x="1224000" y="2016000"/>
                </a:ln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Tree>
    <p:extLst>
      <p:ext uri="{BB962C8B-B14F-4D97-AF65-F5344CB8AC3E}">
        <p14:creationId xmlns:p14="http://schemas.microsoft.com/office/powerpoint/2010/main" val="1782309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hlinkClick r:id="rId21" action="ppaction://hlinksldjump"/>
          </p:cNvPr>
          <p:cNvSpPr txBox="1"/>
          <p:nvPr>
            <p:custDataLst>
              <p:tags r:id="rId2"/>
            </p:custDataLst>
          </p:nvPr>
        </p:nvSpPr>
        <p:spPr>
          <a:xfrm>
            <a:off x="5254172" y="2576333"/>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sp>
        <p:nvSpPr>
          <p:cNvPr id="34" name="MH_Entry_1">
            <a:hlinkClick r:id="rId21" action="ppaction://hlinksldjump"/>
          </p:cNvPr>
          <p:cNvSpPr txBox="1"/>
          <p:nvPr>
            <p:custDataLst>
              <p:tags r:id="rId3"/>
            </p:custDataLst>
          </p:nvPr>
        </p:nvSpPr>
        <p:spPr>
          <a:xfrm>
            <a:off x="6299201" y="2567261"/>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a:latin typeface="微软雅黑" panose="020B0503020204020204" pitchFamily="34" charset="-122"/>
                <a:ea typeface="微软雅黑" panose="020B0503020204020204" pitchFamily="34" charset="-122"/>
              </a:rPr>
              <a:t>大直播时代概况</a:t>
            </a:r>
            <a:endParaRPr lang="zh-CN" altLang="en-US" dirty="0">
              <a:latin typeface="微软雅黑" panose="020B0503020204020204" pitchFamily="34" charset="-122"/>
              <a:ea typeface="微软雅黑" panose="020B0503020204020204" pitchFamily="34" charset="-122"/>
            </a:endParaRPr>
          </a:p>
        </p:txBody>
      </p:sp>
      <p:sp>
        <p:nvSpPr>
          <p:cNvPr id="61" name="MH_Number_2"/>
          <p:cNvSpPr txBox="1"/>
          <p:nvPr>
            <p:custDataLst>
              <p:tags r:id="rId4"/>
            </p:custDataLst>
          </p:nvPr>
        </p:nvSpPr>
        <p:spPr>
          <a:xfrm>
            <a:off x="5254172" y="3468921"/>
            <a:ext cx="527960" cy="544277"/>
          </a:xfrm>
          <a:prstGeom prst="rect">
            <a:avLst/>
          </a:prstGeom>
          <a:noFill/>
        </p:spPr>
        <p:txBody>
          <a:bodyPr wrap="square" lIns="0" tIns="0" rIns="0" bIns="0" rtlCol="0" anchor="ctr" anchorCtr="0">
            <a:noAutofit/>
          </a:bodyPr>
          <a:lstStyle>
            <a:defPPr>
              <a:defRPr lang="zh-CN"/>
            </a:defPPr>
            <a:lvl1pPr algn="ctr">
              <a:defRPr sz="3200" b="1">
                <a:solidFill>
                  <a:srgbClr val="7EC234"/>
                </a:solidFill>
                <a:latin typeface="华文细黑" panose="02010600040101010101" pitchFamily="2" charset="-122"/>
                <a:ea typeface="华文细黑" panose="02010600040101010101" pitchFamily="2" charset="-122"/>
              </a:defRPr>
            </a:lvl1p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62" name="MH_Entry_2"/>
          <p:cNvSpPr txBox="1"/>
          <p:nvPr>
            <p:custDataLst>
              <p:tags r:id="rId5"/>
            </p:custDataLst>
          </p:nvPr>
        </p:nvSpPr>
        <p:spPr>
          <a:xfrm>
            <a:off x="6299201" y="3459849"/>
            <a:ext cx="4731656" cy="544277"/>
          </a:xfrm>
          <a:prstGeom prst="rect">
            <a:avLst/>
          </a:prstGeom>
          <a:noFill/>
        </p:spPr>
        <p:txBody>
          <a:bodyPr wrap="square" lIns="0" tIns="0" rIns="0" bIns="0" rtlCol="0" anchor="ctr" anchorCtr="0">
            <a:normAutofit/>
          </a:bodyPr>
          <a:lstStyle>
            <a:defPPr>
              <a:defRPr lang="zh-CN"/>
            </a:defPPr>
            <a:lvl1pPr>
              <a:defRPr sz="2800" b="1" spc="200">
                <a:solidFill>
                  <a:srgbClr val="7EC234"/>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一些互联网直播产品</a:t>
            </a:r>
            <a:endParaRPr lang="zh-CN" altLang="en-US" dirty="0">
              <a:latin typeface="微软雅黑" panose="020B0503020204020204" pitchFamily="34" charset="-122"/>
              <a:ea typeface="微软雅黑" panose="020B0503020204020204" pitchFamily="34" charset="-122"/>
            </a:endParaRPr>
          </a:p>
        </p:txBody>
      </p:sp>
      <p:sp>
        <p:nvSpPr>
          <p:cNvPr id="64" name="MH_Number_3"/>
          <p:cNvSpPr txBox="1"/>
          <p:nvPr>
            <p:custDataLst>
              <p:tags r:id="rId6"/>
            </p:custDataLst>
          </p:nvPr>
        </p:nvSpPr>
        <p:spPr>
          <a:xfrm>
            <a:off x="5254172" y="4361509"/>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sp>
        <p:nvSpPr>
          <p:cNvPr id="65" name="MH_Entry_3"/>
          <p:cNvSpPr txBox="1"/>
          <p:nvPr>
            <p:custDataLst>
              <p:tags r:id="rId7"/>
            </p:custDataLst>
          </p:nvPr>
        </p:nvSpPr>
        <p:spPr>
          <a:xfrm>
            <a:off x="6299201" y="4352437"/>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互联网直播行业产业链</a:t>
            </a:r>
            <a:endParaRPr lang="zh-CN" altLang="en-US" dirty="0">
              <a:latin typeface="微软雅黑" panose="020B0503020204020204" pitchFamily="34" charset="-122"/>
              <a:ea typeface="微软雅黑" panose="020B0503020204020204" pitchFamily="34" charset="-122"/>
            </a:endParaRPr>
          </a:p>
        </p:txBody>
      </p:sp>
      <p:sp>
        <p:nvSpPr>
          <p:cNvPr id="67" name="MH_Number_4"/>
          <p:cNvSpPr txBox="1"/>
          <p:nvPr>
            <p:custDataLst>
              <p:tags r:id="rId8"/>
            </p:custDataLst>
          </p:nvPr>
        </p:nvSpPr>
        <p:spPr>
          <a:xfrm>
            <a:off x="5254172" y="5254096"/>
            <a:ext cx="527960" cy="544277"/>
          </a:xfrm>
          <a:prstGeom prst="rect">
            <a:avLst/>
          </a:prstGeom>
          <a:noFill/>
        </p:spPr>
        <p:txBody>
          <a:bodyPr wrap="square" lIns="0" tIns="0" rIns="0" bIns="0" rtlCol="0" anchor="ctr" anchorCtr="0">
            <a:noAutofit/>
          </a:bodyPr>
          <a:lstStyle>
            <a:defPPr>
              <a:defRPr lang="zh-CN"/>
            </a:defPPr>
            <a:lvl1pPr algn="ctr">
              <a:defRPr sz="2400">
                <a:solidFill>
                  <a:srgbClr val="B2B2B2"/>
                </a:solidFill>
                <a:latin typeface="华文细黑" panose="02010600040101010101" pitchFamily="2" charset="-122"/>
                <a:ea typeface="华文细黑" panose="02010600040101010101" pitchFamily="2" charset="-122"/>
              </a:defRPr>
            </a:lvl1pPr>
          </a:lstStyle>
          <a:p>
            <a:r>
              <a:rPr lang="en-US" altLang="zh-CN">
                <a:latin typeface="微软雅黑" panose="020B0503020204020204" pitchFamily="34" charset="-122"/>
                <a:ea typeface="微软雅黑" panose="020B0503020204020204" pitchFamily="34" charset="-122"/>
              </a:rPr>
              <a:t>04</a:t>
            </a:r>
            <a:endParaRPr lang="zh-CN" altLang="en-US" dirty="0">
              <a:latin typeface="微软雅黑" panose="020B0503020204020204" pitchFamily="34" charset="-122"/>
              <a:ea typeface="微软雅黑" panose="020B0503020204020204" pitchFamily="34" charset="-122"/>
            </a:endParaRPr>
          </a:p>
        </p:txBody>
      </p:sp>
      <p:sp>
        <p:nvSpPr>
          <p:cNvPr id="68" name="MH_Entry_4"/>
          <p:cNvSpPr txBox="1"/>
          <p:nvPr>
            <p:custDataLst>
              <p:tags r:id="rId9"/>
            </p:custDataLst>
          </p:nvPr>
        </p:nvSpPr>
        <p:spPr>
          <a:xfrm>
            <a:off x="6299201" y="5245024"/>
            <a:ext cx="4731656" cy="544277"/>
          </a:xfrm>
          <a:prstGeom prst="rect">
            <a:avLst/>
          </a:prstGeom>
          <a:noFill/>
        </p:spPr>
        <p:txBody>
          <a:bodyPr wrap="square" lIns="0" tIns="0" rIns="0" bIns="0" rtlCol="0" anchor="ctr" anchorCtr="0">
            <a:normAutofit/>
          </a:bodyPr>
          <a:lstStyle>
            <a:defPPr>
              <a:defRPr lang="zh-CN"/>
            </a:defPPr>
            <a:lvl1pPr>
              <a:defRPr sz="2000" spc="200">
                <a:solidFill>
                  <a:srgbClr val="B2B2B2"/>
                </a:solidFill>
                <a:latin typeface="华文细黑" panose="02010600040101010101" pitchFamily="2" charset="-122"/>
                <a:ea typeface="华文细黑" panose="02010600040101010101" pitchFamily="2" charset="-122"/>
              </a:defRPr>
            </a:lvl1pPr>
          </a:lstStyle>
          <a:p>
            <a:r>
              <a:rPr lang="zh-CN" altLang="en-US" dirty="0">
                <a:latin typeface="微软雅黑" panose="020B0503020204020204" pitchFamily="34" charset="-122"/>
                <a:ea typeface="微软雅黑" panose="020B0503020204020204" pitchFamily="34" charset="-122"/>
              </a:rPr>
              <a:t>互联网直播行业思考</a:t>
            </a:r>
            <a:endParaRPr lang="zh-CN" altLang="en-US" dirty="0">
              <a:latin typeface="微软雅黑" panose="020B0503020204020204" pitchFamily="34" charset="-122"/>
              <a:ea typeface="微软雅黑" panose="020B0503020204020204" pitchFamily="34" charset="-122"/>
            </a:endParaRPr>
          </a:p>
        </p:txBody>
      </p:sp>
      <p:cxnSp>
        <p:nvCxnSpPr>
          <p:cNvPr id="20" name="MH_Others_1"/>
          <p:cNvCxnSpPr/>
          <p:nvPr>
            <p:custDataLst>
              <p:tags r:id="rId10"/>
            </p:custDataLst>
          </p:nvPr>
        </p:nvCxnSpPr>
        <p:spPr>
          <a:xfrm>
            <a:off x="6026736" y="2693632"/>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1" name="MH_Others_2"/>
          <p:cNvCxnSpPr/>
          <p:nvPr>
            <p:custDataLst>
              <p:tags r:id="rId11"/>
            </p:custDataLst>
          </p:nvPr>
        </p:nvCxnSpPr>
        <p:spPr>
          <a:xfrm>
            <a:off x="6026736" y="3586821"/>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2" name="MH_Others_3"/>
          <p:cNvCxnSpPr/>
          <p:nvPr>
            <p:custDataLst>
              <p:tags r:id="rId12"/>
            </p:custDataLst>
          </p:nvPr>
        </p:nvCxnSpPr>
        <p:spPr>
          <a:xfrm>
            <a:off x="6026736" y="4480010"/>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23" name="MH_Others_4"/>
          <p:cNvCxnSpPr/>
          <p:nvPr>
            <p:custDataLst>
              <p:tags r:id="rId13"/>
            </p:custDataLst>
          </p:nvPr>
        </p:nvCxnSpPr>
        <p:spPr>
          <a:xfrm>
            <a:off x="6026736" y="5373199"/>
            <a:ext cx="0" cy="319314"/>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7" name="MH_Others_10"/>
          <p:cNvSpPr/>
          <p:nvPr>
            <p:custDataLst>
              <p:tags r:id="rId14"/>
            </p:custDataLst>
          </p:nvPr>
        </p:nvSpPr>
        <p:spPr>
          <a:xfrm>
            <a:off x="4715351" y="1416944"/>
            <a:ext cx="7476649" cy="504056"/>
          </a:xfrm>
          <a:custGeom>
            <a:avLst/>
            <a:gdLst>
              <a:gd name="connsiteX0" fmla="*/ 0 w 5609212"/>
              <a:gd name="connsiteY0" fmla="*/ 0 h 504056"/>
              <a:gd name="connsiteX1" fmla="*/ 5609212 w 5609212"/>
              <a:gd name="connsiteY1" fmla="*/ 0 h 504056"/>
              <a:gd name="connsiteX2" fmla="*/ 5609212 w 5609212"/>
              <a:gd name="connsiteY2" fmla="*/ 504056 h 504056"/>
              <a:gd name="connsiteX3" fmla="*/ 0 w 5609212"/>
              <a:gd name="connsiteY3" fmla="*/ 504056 h 504056"/>
              <a:gd name="connsiteX4" fmla="*/ 0 w 5609212"/>
              <a:gd name="connsiteY4" fmla="*/ 0 h 504056"/>
              <a:gd name="connsiteX0" fmla="*/ 0 w 5609212"/>
              <a:gd name="connsiteY0" fmla="*/ 0 h 504056"/>
              <a:gd name="connsiteX1" fmla="*/ 5609212 w 5609212"/>
              <a:gd name="connsiteY1" fmla="*/ 0 h 504056"/>
              <a:gd name="connsiteX2" fmla="*/ 5609212 w 5609212"/>
              <a:gd name="connsiteY2" fmla="*/ 504056 h 504056"/>
              <a:gd name="connsiteX3" fmla="*/ 128954 w 5609212"/>
              <a:gd name="connsiteY3" fmla="*/ 504056 h 504056"/>
              <a:gd name="connsiteX4" fmla="*/ 0 w 560921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212" h="504056">
                <a:moveTo>
                  <a:pt x="0" y="0"/>
                </a:moveTo>
                <a:lnTo>
                  <a:pt x="5609212" y="0"/>
                </a:lnTo>
                <a:lnTo>
                  <a:pt x="5609212" y="504056"/>
                </a:lnTo>
                <a:lnTo>
                  <a:pt x="128954" y="504056"/>
                </a:lnTo>
                <a:lnTo>
                  <a:pt x="0" y="0"/>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MH_Others_11"/>
          <p:cNvSpPr txBox="1"/>
          <p:nvPr>
            <p:custDataLst>
              <p:tags r:id="rId15"/>
            </p:custDataLst>
          </p:nvPr>
        </p:nvSpPr>
        <p:spPr>
          <a:xfrm>
            <a:off x="4643084" y="812972"/>
            <a:ext cx="1344398" cy="584775"/>
          </a:xfrm>
          <a:prstGeom prst="rect">
            <a:avLst/>
          </a:prstGeom>
          <a:noFill/>
        </p:spPr>
        <p:txBody>
          <a:bodyPr wrap="square" rtlCol="0">
            <a:noAutofit/>
          </a:bodyPr>
          <a:lstStyle/>
          <a:p>
            <a:pPr algn="r"/>
            <a:r>
              <a:rPr lang="zh-CN" altLang="en-US" sz="3200" b="1" dirty="0">
                <a:solidFill>
                  <a:srgbClr val="7EC234"/>
                </a:solidFill>
                <a:latin typeface="微软雅黑" panose="020B0503020204020204" pitchFamily="34" charset="-122"/>
                <a:ea typeface="微软雅黑" panose="020B0503020204020204" pitchFamily="34" charset="-122"/>
              </a:rPr>
              <a:t>目录</a:t>
            </a:r>
          </a:p>
        </p:txBody>
      </p:sp>
      <p:cxnSp>
        <p:nvCxnSpPr>
          <p:cNvPr id="39" name="MH_Others_12"/>
          <p:cNvCxnSpPr/>
          <p:nvPr>
            <p:custDataLst>
              <p:tags r:id="rId16"/>
            </p:custDataLst>
          </p:nvPr>
        </p:nvCxnSpPr>
        <p:spPr>
          <a:xfrm>
            <a:off x="6053385" y="946550"/>
            <a:ext cx="5970" cy="346644"/>
          </a:xfrm>
          <a:prstGeom prst="line">
            <a:avLst/>
          </a:prstGeom>
          <a:ln w="38100">
            <a:solidFill>
              <a:srgbClr val="7EC234"/>
            </a:solidFill>
          </a:ln>
        </p:spPr>
        <p:style>
          <a:lnRef idx="1">
            <a:schemeClr val="accent1"/>
          </a:lnRef>
          <a:fillRef idx="0">
            <a:schemeClr val="accent1"/>
          </a:fillRef>
          <a:effectRef idx="0">
            <a:schemeClr val="accent1"/>
          </a:effectRef>
          <a:fontRef idx="minor">
            <a:schemeClr val="tx1"/>
          </a:fontRef>
        </p:style>
      </p:cxnSp>
      <p:sp>
        <p:nvSpPr>
          <p:cNvPr id="40" name="MH_Others_13"/>
          <p:cNvSpPr txBox="1"/>
          <p:nvPr>
            <p:custDataLst>
              <p:tags r:id="rId17"/>
            </p:custDataLst>
          </p:nvPr>
        </p:nvSpPr>
        <p:spPr>
          <a:xfrm>
            <a:off x="6125256" y="796708"/>
            <a:ext cx="3350742" cy="646331"/>
          </a:xfrm>
          <a:prstGeom prst="rect">
            <a:avLst/>
          </a:prstGeom>
          <a:noFill/>
        </p:spPr>
        <p:txBody>
          <a:bodyPr wrap="square" rtlCol="0">
            <a:noAutofit/>
          </a:bodyPr>
          <a:lstStyle/>
          <a:p>
            <a:r>
              <a:rPr lang="en-US" altLang="zh-CN" sz="3600">
                <a:solidFill>
                  <a:srgbClr val="7EC234"/>
                </a:solidFill>
                <a:latin typeface="华文细黑" panose="02010600040101010101" pitchFamily="2" charset="-122"/>
                <a:ea typeface="华文细黑" panose="02010600040101010101" pitchFamily="2" charset="-122"/>
                <a:cs typeface="Arial" pitchFamily="34" charset="0"/>
              </a:rPr>
              <a:t>CONTENTS</a:t>
            </a:r>
            <a:endParaRPr lang="zh-CN" altLang="en-US" sz="3600" dirty="0">
              <a:solidFill>
                <a:srgbClr val="7EC234"/>
              </a:solidFill>
              <a:latin typeface="华文细黑" panose="02010600040101010101" pitchFamily="2" charset="-122"/>
              <a:ea typeface="华文细黑" panose="02010600040101010101" pitchFamily="2" charset="-122"/>
              <a:cs typeface="Arial" pitchFamily="34" charset="0"/>
            </a:endParaRPr>
          </a:p>
        </p:txBody>
      </p:sp>
      <p:sp>
        <p:nvSpPr>
          <p:cNvPr id="41" name="MH_Others_14"/>
          <p:cNvSpPr/>
          <p:nvPr>
            <p:custDataLst>
              <p:tags r:id="rId18"/>
            </p:custDataLst>
          </p:nvPr>
        </p:nvSpPr>
        <p:spPr>
          <a:xfrm>
            <a:off x="-105" y="258126"/>
            <a:ext cx="4473442" cy="1336316"/>
          </a:xfrm>
          <a:custGeom>
            <a:avLst/>
            <a:gdLst>
              <a:gd name="connsiteX0" fmla="*/ 0 w 3356114"/>
              <a:gd name="connsiteY0" fmla="*/ 0 h 1620180"/>
              <a:gd name="connsiteX1" fmla="*/ 3356114 w 3356114"/>
              <a:gd name="connsiteY1" fmla="*/ 0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27868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2957529 w 3356114"/>
              <a:gd name="connsiteY1" fmla="*/ 23446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0 h 1620180"/>
              <a:gd name="connsiteX1" fmla="*/ 3004422 w 3356114"/>
              <a:gd name="connsiteY1" fmla="*/ 9189 h 1620180"/>
              <a:gd name="connsiteX2" fmla="*/ 3356114 w 3356114"/>
              <a:gd name="connsiteY2" fmla="*/ 1620180 h 1620180"/>
              <a:gd name="connsiteX3" fmla="*/ 0 w 3356114"/>
              <a:gd name="connsiteY3" fmla="*/ 1620180 h 1620180"/>
              <a:gd name="connsiteX4" fmla="*/ 0 w 3356114"/>
              <a:gd name="connsiteY4" fmla="*/ 0 h 1620180"/>
              <a:gd name="connsiteX0" fmla="*/ 0 w 3356114"/>
              <a:gd name="connsiteY0" fmla="*/ 5069 h 1625249"/>
              <a:gd name="connsiteX1" fmla="*/ 3051314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 name="connsiteX0" fmla="*/ 0 w 3356114"/>
              <a:gd name="connsiteY0" fmla="*/ 5069 h 1625249"/>
              <a:gd name="connsiteX1" fmla="*/ 3016145 w 3356114"/>
              <a:gd name="connsiteY1" fmla="*/ 0 h 1625249"/>
              <a:gd name="connsiteX2" fmla="*/ 3356114 w 3356114"/>
              <a:gd name="connsiteY2" fmla="*/ 1625249 h 1625249"/>
              <a:gd name="connsiteX3" fmla="*/ 0 w 3356114"/>
              <a:gd name="connsiteY3" fmla="*/ 1625249 h 1625249"/>
              <a:gd name="connsiteX4" fmla="*/ 0 w 3356114"/>
              <a:gd name="connsiteY4" fmla="*/ 5069 h 162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114" h="1625249">
                <a:moveTo>
                  <a:pt x="0" y="5069"/>
                </a:moveTo>
                <a:lnTo>
                  <a:pt x="3016145" y="0"/>
                </a:lnTo>
                <a:lnTo>
                  <a:pt x="3356114" y="1625249"/>
                </a:lnTo>
                <a:lnTo>
                  <a:pt x="0" y="1625249"/>
                </a:lnTo>
                <a:lnTo>
                  <a:pt x="0" y="5069"/>
                </a:lnTo>
                <a:close/>
              </a:path>
            </a:pathLst>
          </a:custGeom>
          <a:solidFill>
            <a:srgbClr val="7EC2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solidFill>
                <a:srgbClr val="7EC234"/>
              </a:solidFill>
            </a:endParaRPr>
          </a:p>
        </p:txBody>
      </p:sp>
      <p:sp>
        <p:nvSpPr>
          <p:cNvPr id="42" name="MH_Others_15"/>
          <p:cNvSpPr/>
          <p:nvPr>
            <p:custDataLst>
              <p:tags r:id="rId19"/>
            </p:custDataLst>
          </p:nvPr>
        </p:nvSpPr>
        <p:spPr>
          <a:xfrm>
            <a:off x="-11264" y="755480"/>
            <a:ext cx="4207441" cy="401637"/>
          </a:xfrm>
          <a:custGeom>
            <a:avLst/>
            <a:gdLst>
              <a:gd name="connsiteX0" fmla="*/ 1857013 w 3156552"/>
              <a:gd name="connsiteY0" fmla="*/ 104678 h 401637"/>
              <a:gd name="connsiteX1" fmla="*/ 1929021 w 3156552"/>
              <a:gd name="connsiteY1" fmla="*/ 104678 h 401637"/>
              <a:gd name="connsiteX2" fmla="*/ 1929021 w 3156552"/>
              <a:gd name="connsiteY2" fmla="*/ 297257 h 401637"/>
              <a:gd name="connsiteX3" fmla="*/ 1857013 w 3156552"/>
              <a:gd name="connsiteY3" fmla="*/ 297257 h 401637"/>
              <a:gd name="connsiteX4" fmla="*/ 1702944 w 3156552"/>
              <a:gd name="connsiteY4" fmla="*/ 104678 h 401637"/>
              <a:gd name="connsiteX5" fmla="*/ 1774952 w 3156552"/>
              <a:gd name="connsiteY5" fmla="*/ 104678 h 401637"/>
              <a:gd name="connsiteX6" fmla="*/ 1774952 w 3156552"/>
              <a:gd name="connsiteY6" fmla="*/ 297257 h 401637"/>
              <a:gd name="connsiteX7" fmla="*/ 1702944 w 3156552"/>
              <a:gd name="connsiteY7" fmla="*/ 297257 h 401637"/>
              <a:gd name="connsiteX8" fmla="*/ 1548875 w 3156552"/>
              <a:gd name="connsiteY8" fmla="*/ 104678 h 401637"/>
              <a:gd name="connsiteX9" fmla="*/ 1620883 w 3156552"/>
              <a:gd name="connsiteY9" fmla="*/ 104678 h 401637"/>
              <a:gd name="connsiteX10" fmla="*/ 1620883 w 3156552"/>
              <a:gd name="connsiteY10" fmla="*/ 297257 h 401637"/>
              <a:gd name="connsiteX11" fmla="*/ 1548875 w 3156552"/>
              <a:gd name="connsiteY11" fmla="*/ 297257 h 401637"/>
              <a:gd name="connsiteX12" fmla="*/ 1394806 w 3156552"/>
              <a:gd name="connsiteY12" fmla="*/ 104678 h 401637"/>
              <a:gd name="connsiteX13" fmla="*/ 1466814 w 3156552"/>
              <a:gd name="connsiteY13" fmla="*/ 104678 h 401637"/>
              <a:gd name="connsiteX14" fmla="*/ 1466814 w 3156552"/>
              <a:gd name="connsiteY14" fmla="*/ 297257 h 401637"/>
              <a:gd name="connsiteX15" fmla="*/ 1394806 w 3156552"/>
              <a:gd name="connsiteY15" fmla="*/ 297257 h 401637"/>
              <a:gd name="connsiteX16" fmla="*/ 1240737 w 3156552"/>
              <a:gd name="connsiteY16" fmla="*/ 104678 h 401637"/>
              <a:gd name="connsiteX17" fmla="*/ 1312745 w 3156552"/>
              <a:gd name="connsiteY17" fmla="*/ 104678 h 401637"/>
              <a:gd name="connsiteX18" fmla="*/ 1312745 w 3156552"/>
              <a:gd name="connsiteY18" fmla="*/ 297257 h 401637"/>
              <a:gd name="connsiteX19" fmla="*/ 1240737 w 3156552"/>
              <a:gd name="connsiteY19" fmla="*/ 297257 h 401637"/>
              <a:gd name="connsiteX20" fmla="*/ 1086668 w 3156552"/>
              <a:gd name="connsiteY20" fmla="*/ 104678 h 401637"/>
              <a:gd name="connsiteX21" fmla="*/ 1158676 w 3156552"/>
              <a:gd name="connsiteY21" fmla="*/ 104678 h 401637"/>
              <a:gd name="connsiteX22" fmla="*/ 1158676 w 3156552"/>
              <a:gd name="connsiteY22" fmla="*/ 297257 h 401637"/>
              <a:gd name="connsiteX23" fmla="*/ 1086668 w 3156552"/>
              <a:gd name="connsiteY23" fmla="*/ 297257 h 401637"/>
              <a:gd name="connsiteX24" fmla="*/ 932599 w 3156552"/>
              <a:gd name="connsiteY24" fmla="*/ 104678 h 401637"/>
              <a:gd name="connsiteX25" fmla="*/ 1004607 w 3156552"/>
              <a:gd name="connsiteY25" fmla="*/ 104678 h 401637"/>
              <a:gd name="connsiteX26" fmla="*/ 1004607 w 3156552"/>
              <a:gd name="connsiteY26" fmla="*/ 297257 h 401637"/>
              <a:gd name="connsiteX27" fmla="*/ 932599 w 3156552"/>
              <a:gd name="connsiteY27" fmla="*/ 297257 h 401637"/>
              <a:gd name="connsiteX28" fmla="*/ 778530 w 3156552"/>
              <a:gd name="connsiteY28" fmla="*/ 104678 h 401637"/>
              <a:gd name="connsiteX29" fmla="*/ 850538 w 3156552"/>
              <a:gd name="connsiteY29" fmla="*/ 104678 h 401637"/>
              <a:gd name="connsiteX30" fmla="*/ 850538 w 3156552"/>
              <a:gd name="connsiteY30" fmla="*/ 297257 h 401637"/>
              <a:gd name="connsiteX31" fmla="*/ 778530 w 3156552"/>
              <a:gd name="connsiteY31" fmla="*/ 297257 h 401637"/>
              <a:gd name="connsiteX32" fmla="*/ 622824 w 3156552"/>
              <a:gd name="connsiteY32" fmla="*/ 104678 h 401637"/>
              <a:gd name="connsiteX33" fmla="*/ 694832 w 3156552"/>
              <a:gd name="connsiteY33" fmla="*/ 104678 h 401637"/>
              <a:gd name="connsiteX34" fmla="*/ 694832 w 3156552"/>
              <a:gd name="connsiteY34" fmla="*/ 297257 h 401637"/>
              <a:gd name="connsiteX35" fmla="*/ 622824 w 3156552"/>
              <a:gd name="connsiteY35" fmla="*/ 297257 h 401637"/>
              <a:gd name="connsiteX36" fmla="*/ 467118 w 3156552"/>
              <a:gd name="connsiteY36" fmla="*/ 104678 h 401637"/>
              <a:gd name="connsiteX37" fmla="*/ 539126 w 3156552"/>
              <a:gd name="connsiteY37" fmla="*/ 104678 h 401637"/>
              <a:gd name="connsiteX38" fmla="*/ 539126 w 3156552"/>
              <a:gd name="connsiteY38" fmla="*/ 297257 h 401637"/>
              <a:gd name="connsiteX39" fmla="*/ 467118 w 3156552"/>
              <a:gd name="connsiteY39" fmla="*/ 297257 h 401637"/>
              <a:gd name="connsiteX40" fmla="*/ 311412 w 3156552"/>
              <a:gd name="connsiteY40" fmla="*/ 104678 h 401637"/>
              <a:gd name="connsiteX41" fmla="*/ 383420 w 3156552"/>
              <a:gd name="connsiteY41" fmla="*/ 104678 h 401637"/>
              <a:gd name="connsiteX42" fmla="*/ 383420 w 3156552"/>
              <a:gd name="connsiteY42" fmla="*/ 297257 h 401637"/>
              <a:gd name="connsiteX43" fmla="*/ 311412 w 3156552"/>
              <a:gd name="connsiteY43" fmla="*/ 297257 h 401637"/>
              <a:gd name="connsiteX44" fmla="*/ 155706 w 3156552"/>
              <a:gd name="connsiteY44" fmla="*/ 104678 h 401637"/>
              <a:gd name="connsiteX45" fmla="*/ 227714 w 3156552"/>
              <a:gd name="connsiteY45" fmla="*/ 104678 h 401637"/>
              <a:gd name="connsiteX46" fmla="*/ 227714 w 3156552"/>
              <a:gd name="connsiteY46" fmla="*/ 297257 h 401637"/>
              <a:gd name="connsiteX47" fmla="*/ 155706 w 3156552"/>
              <a:gd name="connsiteY47" fmla="*/ 297257 h 401637"/>
              <a:gd name="connsiteX48" fmla="*/ 0 w 3156552"/>
              <a:gd name="connsiteY48" fmla="*/ 104678 h 401637"/>
              <a:gd name="connsiteX49" fmla="*/ 72008 w 3156552"/>
              <a:gd name="connsiteY49" fmla="*/ 104678 h 401637"/>
              <a:gd name="connsiteX50" fmla="*/ 72008 w 3156552"/>
              <a:gd name="connsiteY50" fmla="*/ 297257 h 401637"/>
              <a:gd name="connsiteX51" fmla="*/ 0 w 3156552"/>
              <a:gd name="connsiteY51" fmla="*/ 297257 h 401637"/>
              <a:gd name="connsiteX52" fmla="*/ 2955734 w 3156552"/>
              <a:gd name="connsiteY52" fmla="*/ 0 h 401637"/>
              <a:gd name="connsiteX53" fmla="*/ 3156552 w 3156552"/>
              <a:gd name="connsiteY53" fmla="*/ 200819 h 401637"/>
              <a:gd name="connsiteX54" fmla="*/ 2955734 w 3156552"/>
              <a:gd name="connsiteY54" fmla="*/ 401637 h 401637"/>
              <a:gd name="connsiteX55" fmla="*/ 2955734 w 3156552"/>
              <a:gd name="connsiteY55" fmla="*/ 301228 h 401637"/>
              <a:gd name="connsiteX56" fmla="*/ 2004424 w 3156552"/>
              <a:gd name="connsiteY56" fmla="*/ 301228 h 401637"/>
              <a:gd name="connsiteX57" fmla="*/ 2004424 w 3156552"/>
              <a:gd name="connsiteY57" fmla="*/ 100409 h 401637"/>
              <a:gd name="connsiteX58" fmla="*/ 2955734 w 3156552"/>
              <a:gd name="connsiteY58" fmla="*/ 100409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6552" h="401637">
                <a:moveTo>
                  <a:pt x="1857013" y="104678"/>
                </a:moveTo>
                <a:lnTo>
                  <a:pt x="1929021" y="104678"/>
                </a:lnTo>
                <a:lnTo>
                  <a:pt x="1929021" y="297257"/>
                </a:lnTo>
                <a:lnTo>
                  <a:pt x="1857013" y="297257"/>
                </a:lnTo>
                <a:close/>
                <a:moveTo>
                  <a:pt x="1702944" y="104678"/>
                </a:moveTo>
                <a:lnTo>
                  <a:pt x="1774952" y="104678"/>
                </a:lnTo>
                <a:lnTo>
                  <a:pt x="1774952" y="297257"/>
                </a:lnTo>
                <a:lnTo>
                  <a:pt x="1702944" y="297257"/>
                </a:lnTo>
                <a:close/>
                <a:moveTo>
                  <a:pt x="1548875" y="104678"/>
                </a:moveTo>
                <a:lnTo>
                  <a:pt x="1620883" y="104678"/>
                </a:lnTo>
                <a:lnTo>
                  <a:pt x="1620883" y="297257"/>
                </a:lnTo>
                <a:lnTo>
                  <a:pt x="1548875" y="297257"/>
                </a:lnTo>
                <a:close/>
                <a:moveTo>
                  <a:pt x="1394806" y="104678"/>
                </a:moveTo>
                <a:lnTo>
                  <a:pt x="1466814" y="104678"/>
                </a:lnTo>
                <a:lnTo>
                  <a:pt x="1466814" y="297257"/>
                </a:lnTo>
                <a:lnTo>
                  <a:pt x="1394806" y="297257"/>
                </a:lnTo>
                <a:close/>
                <a:moveTo>
                  <a:pt x="1240737" y="104678"/>
                </a:moveTo>
                <a:lnTo>
                  <a:pt x="1312745" y="104678"/>
                </a:lnTo>
                <a:lnTo>
                  <a:pt x="1312745" y="297257"/>
                </a:lnTo>
                <a:lnTo>
                  <a:pt x="1240737" y="297257"/>
                </a:lnTo>
                <a:close/>
                <a:moveTo>
                  <a:pt x="1086668" y="104678"/>
                </a:moveTo>
                <a:lnTo>
                  <a:pt x="1158676" y="104678"/>
                </a:lnTo>
                <a:lnTo>
                  <a:pt x="1158676" y="297257"/>
                </a:lnTo>
                <a:lnTo>
                  <a:pt x="1086668" y="297257"/>
                </a:lnTo>
                <a:close/>
                <a:moveTo>
                  <a:pt x="932599" y="104678"/>
                </a:moveTo>
                <a:lnTo>
                  <a:pt x="1004607" y="104678"/>
                </a:lnTo>
                <a:lnTo>
                  <a:pt x="1004607" y="297257"/>
                </a:lnTo>
                <a:lnTo>
                  <a:pt x="932599" y="297257"/>
                </a:lnTo>
                <a:close/>
                <a:moveTo>
                  <a:pt x="778530" y="104678"/>
                </a:moveTo>
                <a:lnTo>
                  <a:pt x="850538" y="104678"/>
                </a:lnTo>
                <a:lnTo>
                  <a:pt x="850538" y="297257"/>
                </a:lnTo>
                <a:lnTo>
                  <a:pt x="778530" y="297257"/>
                </a:lnTo>
                <a:close/>
                <a:moveTo>
                  <a:pt x="622824" y="104678"/>
                </a:moveTo>
                <a:lnTo>
                  <a:pt x="694832" y="104678"/>
                </a:lnTo>
                <a:lnTo>
                  <a:pt x="694832" y="297257"/>
                </a:lnTo>
                <a:lnTo>
                  <a:pt x="622824" y="297257"/>
                </a:lnTo>
                <a:close/>
                <a:moveTo>
                  <a:pt x="467118" y="104678"/>
                </a:moveTo>
                <a:lnTo>
                  <a:pt x="539126" y="104678"/>
                </a:lnTo>
                <a:lnTo>
                  <a:pt x="539126" y="297257"/>
                </a:lnTo>
                <a:lnTo>
                  <a:pt x="467118" y="297257"/>
                </a:lnTo>
                <a:close/>
                <a:moveTo>
                  <a:pt x="311412" y="104678"/>
                </a:moveTo>
                <a:lnTo>
                  <a:pt x="383420" y="104678"/>
                </a:lnTo>
                <a:lnTo>
                  <a:pt x="383420" y="297257"/>
                </a:lnTo>
                <a:lnTo>
                  <a:pt x="311412" y="297257"/>
                </a:lnTo>
                <a:close/>
                <a:moveTo>
                  <a:pt x="155706" y="104678"/>
                </a:moveTo>
                <a:lnTo>
                  <a:pt x="227714" y="104678"/>
                </a:lnTo>
                <a:lnTo>
                  <a:pt x="227714" y="297257"/>
                </a:lnTo>
                <a:lnTo>
                  <a:pt x="155706" y="297257"/>
                </a:lnTo>
                <a:close/>
                <a:moveTo>
                  <a:pt x="0" y="104678"/>
                </a:moveTo>
                <a:lnTo>
                  <a:pt x="72008" y="104678"/>
                </a:lnTo>
                <a:lnTo>
                  <a:pt x="72008" y="297257"/>
                </a:lnTo>
                <a:lnTo>
                  <a:pt x="0" y="297257"/>
                </a:lnTo>
                <a:close/>
                <a:moveTo>
                  <a:pt x="2955734" y="0"/>
                </a:moveTo>
                <a:lnTo>
                  <a:pt x="3156552" y="200819"/>
                </a:lnTo>
                <a:lnTo>
                  <a:pt x="2955734" y="401637"/>
                </a:lnTo>
                <a:lnTo>
                  <a:pt x="2955734" y="301228"/>
                </a:lnTo>
                <a:lnTo>
                  <a:pt x="2004424" y="301228"/>
                </a:lnTo>
                <a:lnTo>
                  <a:pt x="2004424" y="100409"/>
                </a:lnTo>
                <a:lnTo>
                  <a:pt x="2955734" y="10040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Tree>
    <p:custDataLst>
      <p:tags r:id="rId1"/>
    </p:custDataLst>
    <p:extLst>
      <p:ext uri="{BB962C8B-B14F-4D97-AF65-F5344CB8AC3E}">
        <p14:creationId xmlns:p14="http://schemas.microsoft.com/office/powerpoint/2010/main" val="1289166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4466918" y="2711868"/>
            <a:ext cx="954375" cy="953333"/>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3"/>
          <a:stretch>
            <a:fillRect/>
          </a:stretch>
        </p:blipFill>
        <p:spPr>
          <a:xfrm>
            <a:off x="4466918" y="1433987"/>
            <a:ext cx="954375" cy="95333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smtClean="0">
                <a:solidFill>
                  <a:srgbClr val="000000"/>
                </a:solidFill>
              </a:rPr>
              <a:t>目前直播市场上的主要产品</a:t>
            </a:r>
            <a:endParaRPr lang="zh-CN" altLang="en-US" dirty="0">
              <a:solidFill>
                <a:srgbClr val="000000"/>
              </a:solidFill>
            </a:endParaRPr>
          </a:p>
        </p:txBody>
      </p:sp>
      <p:pic>
        <p:nvPicPr>
          <p:cNvPr id="4" name="内容占位符 3"/>
          <p:cNvPicPr>
            <a:picLocks noGrp="1" noChangeAspect="1"/>
          </p:cNvPicPr>
          <p:nvPr>
            <p:ph idx="1"/>
          </p:nvPr>
        </p:nvPicPr>
        <p:blipFill>
          <a:blip r:embed="rId4"/>
          <a:stretch>
            <a:fillRect/>
          </a:stretch>
        </p:blipFill>
        <p:spPr>
          <a:xfrm>
            <a:off x="6151835" y="3992801"/>
            <a:ext cx="954375" cy="95333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stretch>
            <a:fillRect/>
          </a:stretch>
        </p:blipFill>
        <p:spPr>
          <a:xfrm>
            <a:off x="7836752" y="3992800"/>
            <a:ext cx="954375" cy="95333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6"/>
          <a:stretch>
            <a:fillRect/>
          </a:stretch>
        </p:blipFill>
        <p:spPr>
          <a:xfrm>
            <a:off x="6151835" y="1430933"/>
            <a:ext cx="954375" cy="95333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7"/>
          <a:stretch>
            <a:fillRect/>
          </a:stretch>
        </p:blipFill>
        <p:spPr>
          <a:xfrm>
            <a:off x="6151835" y="5288362"/>
            <a:ext cx="954375" cy="95333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8"/>
          <a:stretch>
            <a:fillRect/>
          </a:stretch>
        </p:blipFill>
        <p:spPr>
          <a:xfrm>
            <a:off x="4466918" y="3998911"/>
            <a:ext cx="954375" cy="953333"/>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9"/>
          <a:stretch>
            <a:fillRect/>
          </a:stretch>
        </p:blipFill>
        <p:spPr>
          <a:xfrm>
            <a:off x="2782001" y="3998911"/>
            <a:ext cx="954375" cy="953333"/>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10"/>
          <a:stretch>
            <a:fillRect/>
          </a:stretch>
        </p:blipFill>
        <p:spPr>
          <a:xfrm>
            <a:off x="2782001" y="1430933"/>
            <a:ext cx="954375" cy="953333"/>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11"/>
          <a:stretch>
            <a:fillRect/>
          </a:stretch>
        </p:blipFill>
        <p:spPr>
          <a:xfrm>
            <a:off x="7836751" y="5279467"/>
            <a:ext cx="954375" cy="953333"/>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12"/>
          <a:stretch>
            <a:fillRect/>
          </a:stretch>
        </p:blipFill>
        <p:spPr>
          <a:xfrm>
            <a:off x="9521667" y="2711865"/>
            <a:ext cx="954375" cy="953333"/>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a:blip r:embed="rId13"/>
          <a:stretch>
            <a:fillRect/>
          </a:stretch>
        </p:blipFill>
        <p:spPr>
          <a:xfrm>
            <a:off x="6151835" y="2711867"/>
            <a:ext cx="954375" cy="953333"/>
          </a:xfrm>
          <a:prstGeom prst="rect">
            <a:avLst/>
          </a:prstGeom>
          <a:ln>
            <a:noFill/>
          </a:ln>
          <a:effectLst>
            <a:outerShdw blurRad="292100" dist="139700" dir="2700000" algn="tl" rotWithShape="0">
              <a:srgbClr val="333333">
                <a:alpha val="65000"/>
              </a:srgbClr>
            </a:outerShdw>
          </a:effectLst>
        </p:spPr>
      </p:pic>
      <p:pic>
        <p:nvPicPr>
          <p:cNvPr id="26" name="图片 25"/>
          <p:cNvPicPr>
            <a:picLocks noChangeAspect="1"/>
          </p:cNvPicPr>
          <p:nvPr/>
        </p:nvPicPr>
        <p:blipFill>
          <a:blip r:embed="rId14"/>
          <a:stretch>
            <a:fillRect/>
          </a:stretch>
        </p:blipFill>
        <p:spPr>
          <a:xfrm>
            <a:off x="7842491" y="1426539"/>
            <a:ext cx="954375" cy="953333"/>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15"/>
          <a:stretch>
            <a:fillRect/>
          </a:stretch>
        </p:blipFill>
        <p:spPr>
          <a:xfrm>
            <a:off x="7836751" y="2711866"/>
            <a:ext cx="954375" cy="953333"/>
          </a:xfrm>
          <a:prstGeom prst="rect">
            <a:avLst/>
          </a:prstGeom>
          <a:ln>
            <a:noFill/>
          </a:ln>
          <a:effectLst>
            <a:outerShdw blurRad="292100" dist="139700" dir="2700000" algn="tl" rotWithShape="0">
              <a:srgbClr val="333333">
                <a:alpha val="65000"/>
              </a:srgbClr>
            </a:outerShdw>
          </a:effectLst>
        </p:spPr>
      </p:pic>
      <p:pic>
        <p:nvPicPr>
          <p:cNvPr id="1026" name="Picture 2" descr="http://b.hiphotos.baidu.com/baike/c0%3Dbaike150%2C5%2C5%2C150%2C50/sign=4f2002aead773912d02b8d339970ed7d/622762d0f703918f19cf79d9553d269759eec483.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33147" y="1433987"/>
            <a:ext cx="958365" cy="958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17"/>
          <a:stretch>
            <a:fillRect/>
          </a:stretch>
        </p:blipFill>
        <p:spPr>
          <a:xfrm>
            <a:off x="9521667" y="4007984"/>
            <a:ext cx="954375" cy="953333"/>
          </a:xfrm>
          <a:prstGeom prst="rect">
            <a:avLst/>
          </a:prstGeom>
          <a:ln>
            <a:noFill/>
          </a:ln>
          <a:effectLst>
            <a:outerShdw blurRad="292100" dist="139700" dir="2700000" algn="tl" rotWithShape="0">
              <a:srgbClr val="333333">
                <a:alpha val="65000"/>
              </a:srgbClr>
            </a:outerShdw>
          </a:effectLst>
        </p:spPr>
      </p:pic>
      <p:pic>
        <p:nvPicPr>
          <p:cNvPr id="1030" name="Picture 6" descr="爱奇艺视频7.1版本下载 v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6918" y="5276792"/>
            <a:ext cx="958684" cy="9586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19"/>
          <a:stretch>
            <a:fillRect/>
          </a:stretch>
        </p:blipFill>
        <p:spPr>
          <a:xfrm>
            <a:off x="2782001" y="5282900"/>
            <a:ext cx="954375" cy="953333"/>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20"/>
          <a:stretch>
            <a:fillRect/>
          </a:stretch>
        </p:blipFill>
        <p:spPr>
          <a:xfrm>
            <a:off x="2782001" y="2714922"/>
            <a:ext cx="954375" cy="953333"/>
          </a:xfrm>
          <a:prstGeom prst="rect">
            <a:avLst/>
          </a:prstGeom>
          <a:ln>
            <a:noFill/>
          </a:ln>
          <a:effectLst>
            <a:outerShdw blurRad="292100" dist="139700" dir="2700000" algn="tl" rotWithShape="0">
              <a:srgbClr val="333333">
                <a:alpha val="65000"/>
              </a:srgbClr>
            </a:outerShdw>
          </a:effectLst>
        </p:spPr>
      </p:pic>
      <p:pic>
        <p:nvPicPr>
          <p:cNvPr id="1032" name="Picture 8" descr="http://www.kviso.com/soft/UploadPic/2015-6/201561220312672216.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26628" y="5249719"/>
            <a:ext cx="949414" cy="9830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圆角矩形 27"/>
          <p:cNvSpPr/>
          <p:nvPr/>
        </p:nvSpPr>
        <p:spPr>
          <a:xfrm>
            <a:off x="1227349" y="1333500"/>
            <a:ext cx="819150" cy="5029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000000"/>
                </a:solidFill>
                <a:latin typeface="微软雅黑" panose="020B0503020204020204" pitchFamily="34" charset="-122"/>
                <a:ea typeface="微软雅黑" panose="020B0503020204020204" pitchFamily="34" charset="-122"/>
              </a:rPr>
              <a:t>直播行业大乱斗</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2525132" y="1193134"/>
            <a:ext cx="1485900" cy="269339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516238" y="3764557"/>
            <a:ext cx="3179711" cy="274101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195417" y="1186700"/>
            <a:ext cx="1485900" cy="269339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886849" y="1193134"/>
            <a:ext cx="1485900" cy="269339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880334" y="3764557"/>
            <a:ext cx="3179711" cy="274101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563649" y="1162887"/>
            <a:ext cx="3179711" cy="274101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250945" y="3764557"/>
            <a:ext cx="1485900" cy="269339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22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9"/>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4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rgbClr val="000000"/>
                </a:solidFill>
              </a:rPr>
              <a:t>Bilibili</a:t>
            </a:r>
            <a:r>
              <a:rPr lang="zh-CN" altLang="en-US" dirty="0" smtClean="0">
                <a:solidFill>
                  <a:srgbClr val="000000"/>
                </a:solidFill>
              </a:rPr>
              <a:t>哔哩哔哩弹幕视频网</a:t>
            </a:r>
            <a:endParaRPr lang="zh-CN" altLang="en-US" dirty="0">
              <a:solidFill>
                <a:srgbClr val="000000"/>
              </a:solidFill>
            </a:endParaRPr>
          </a:p>
        </p:txBody>
      </p:sp>
      <p:pic>
        <p:nvPicPr>
          <p:cNvPr id="5" name="图片 4"/>
          <p:cNvPicPr>
            <a:picLocks noChangeAspect="1"/>
          </p:cNvPicPr>
          <p:nvPr/>
        </p:nvPicPr>
        <p:blipFill>
          <a:blip r:embed="rId2"/>
          <a:stretch>
            <a:fillRect/>
          </a:stretch>
        </p:blipFill>
        <p:spPr>
          <a:xfrm>
            <a:off x="558799" y="927530"/>
            <a:ext cx="954375" cy="95333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8974" y="1404197"/>
            <a:ext cx="2560248" cy="455382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747" y="1404197"/>
            <a:ext cx="2560248" cy="455382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0520" y="1404197"/>
            <a:ext cx="2560248" cy="4553828"/>
          </a:xfrm>
          <a:prstGeom prst="rect">
            <a:avLst/>
          </a:prstGeom>
        </p:spPr>
      </p:pic>
      <p:pic>
        <p:nvPicPr>
          <p:cNvPr id="4" name="内容占位符 3"/>
          <p:cNvPicPr>
            <a:picLocks noGrp="1" noChangeAspect="1"/>
          </p:cNvPicPr>
          <p:nvPr>
            <p:ph idx="1"/>
          </p:nvPr>
        </p:nvPicPr>
        <p:blipFill>
          <a:blip r:embed="rId6"/>
          <a:stretch>
            <a:fillRect/>
          </a:stretch>
        </p:blipFill>
        <p:spPr>
          <a:xfrm>
            <a:off x="1715179" y="862151"/>
            <a:ext cx="7633994" cy="590999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7"/>
          <a:stretch>
            <a:fillRect/>
          </a:stretch>
        </p:blipFill>
        <p:spPr>
          <a:xfrm>
            <a:off x="3906007" y="862152"/>
            <a:ext cx="6647975" cy="59099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49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4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73"/>
  <p:tag name="MH_SECTIONID" val="274,275,276,277,"/>
</p:tagLst>
</file>

<file path=ppt/tags/tag1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4"/>
</p:tagLst>
</file>

<file path=ppt/tags/tag10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4"/>
</p:tagLst>
</file>

<file path=ppt/tags/tag10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4"/>
</p:tagLst>
</file>

<file path=ppt/tags/tag10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0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0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0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0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15.xml><?xml version="1.0" encoding="utf-8"?>
<p:tagLst xmlns:a="http://schemas.openxmlformats.org/drawingml/2006/main" xmlns:r="http://schemas.openxmlformats.org/officeDocument/2006/relationships" xmlns:p="http://schemas.openxmlformats.org/presentationml/2006/main">
  <p:tag name="MH" val="20160414153501"/>
  <p:tag name="MH_LIBRARY" val="GRAPHIC"/>
  <p:tag name="MH_TYPE" val="Other"/>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60414153501"/>
  <p:tag name="MH_LIBRARY" val="GRAPHIC"/>
  <p:tag name="MH_TYPE" val="Other"/>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60414153501"/>
  <p:tag name="MH_LIBRARY" val="GRAPHIC"/>
  <p:tag name="MH_TYPE" val="Other"/>
  <p:tag name="MH_ORDER" val="3"/>
</p:tagLst>
</file>

<file path=ppt/tags/tag118.xml><?xml version="1.0" encoding="utf-8"?>
<p:tagLst xmlns:a="http://schemas.openxmlformats.org/drawingml/2006/main" xmlns:r="http://schemas.openxmlformats.org/officeDocument/2006/relationships" xmlns:p="http://schemas.openxmlformats.org/presentationml/2006/main">
  <p:tag name="MH" val="20160414153501"/>
  <p:tag name="MH_LIBRARY" val="GRAPHIC"/>
  <p:tag name="MH_TYPE" val="Other"/>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160414153501"/>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20.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3"/>
</p:tagLst>
</file>

<file path=ppt/tags/tag122.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2"/>
</p:tagLst>
</file>

<file path=ppt/tags/tag123.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4"/>
</p:tagLst>
</file>

<file path=ppt/tags/tag124.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5"/>
</p:tagLst>
</file>

<file path=ppt/tags/tag126.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SubTitle"/>
  <p:tag name="MH_ORDER" val="6"/>
</p:tagLst>
</file>

<file path=ppt/tags/tag127.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2"/>
</p:tagLst>
</file>

<file path=ppt/tags/tag128.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3"/>
</p:tagLst>
</file>

<file path=ppt/tags/tag129.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30.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5"/>
</p:tagLst>
</file>

<file path=ppt/tags/tag131.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6"/>
</p:tagLst>
</file>

<file path=ppt/tags/tag132.xml><?xml version="1.0" encoding="utf-8"?>
<p:tagLst xmlns:a="http://schemas.openxmlformats.org/drawingml/2006/main" xmlns:r="http://schemas.openxmlformats.org/officeDocument/2006/relationships" xmlns:p="http://schemas.openxmlformats.org/presentationml/2006/main">
  <p:tag name="MH" val="20160414155125"/>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AUTOCOLOR" val="FALSE"/>
  <p:tag name="MH_TYPE" val="CONTENT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AUTOCOLOR" val="FALSE"/>
  <p:tag name="ID" val="545840"/>
  <p:tag name="MH_TYPE" val="CONTENTS_SECTION"/>
</p:tagLst>
</file>

<file path=ppt/tags/tag2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Text"/>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Text"/>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Text"/>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SubTitle"/>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60411173307"/>
  <p:tag name="MH_LIBRARY" val="GRAPHIC"/>
  <p:tag name="MH_TYPE" val="Other"/>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AUTOCOLOR" val="FALSE"/>
  <p:tag name="ID" val="545840"/>
  <p:tag name="MH_TYPE" val="CONTENTS_SECTION"/>
</p:tagLst>
</file>

<file path=ppt/tags/tag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3"/>
</p:tagLst>
</file>

<file path=ppt/tags/tag5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4"/>
</p:tagLst>
</file>

<file path=ppt/tags/tag5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5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6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AUTOCOLOR" val="FALSE"/>
  <p:tag name="ID" val="545840"/>
  <p:tag name="MH_TYPE" val="CONTENTS_SECTION"/>
</p:tagLst>
</file>

<file path=ppt/tags/tag6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3"/>
</p:tagLst>
</file>

<file path=ppt/tags/tag7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3"/>
</p:tagLst>
</file>

<file path=ppt/tags/tag7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4"/>
</p:tagLst>
</file>

<file path=ppt/tags/tag7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4"/>
</p:tagLst>
</file>

<file path=ppt/tags/tag7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7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7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1.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2.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3.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4.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5.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OTHERS"/>
  <p:tag name="ID" val="545840"/>
</p:tagLst>
</file>

<file path=ppt/tags/tag87.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Text"/>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Text"/>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Text"/>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SubTitle"/>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SubTitle"/>
  <p:tag name="MH_ORDER" val="4"/>
</p:tagLst>
</file>

<file path=ppt/tags/tag93.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SubTitle"/>
  <p:tag name="MH_ORDER" val="3"/>
</p:tagLst>
</file>

<file path=ppt/tags/tag94.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SubTitle"/>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60412171451"/>
  <p:tag name="MH_LIBRARY" val="GRAPHIC"/>
  <p:tag name="MH_TYPE" val="Title"/>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AUTOCOLOR" val="FALSE"/>
  <p:tag name="ID" val="545840"/>
  <p:tag name="MH_TYPE" val="CONTENTS_SECTION"/>
</p:tagLst>
</file>

<file path=ppt/tags/tag97.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ENTRY"/>
  <p:tag name="ID" val="545840"/>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0414142252"/>
  <p:tag name="MH_LIBRARY" val="CONTENTS"/>
  <p:tag name="MH_TYPE" val="NUMBER"/>
  <p:tag name="ID" val="545840"/>
  <p:tag name="MH_ORDER" val="2"/>
</p:tagLst>
</file>

<file path=ppt/theme/theme1.xml><?xml version="1.0" encoding="utf-8"?>
<a:theme xmlns:a="http://schemas.openxmlformats.org/drawingml/2006/main" name="A000120140530A99PPBG">
  <a:themeElements>
    <a:clrScheme name="自定义 158">
      <a:dk1>
        <a:srgbClr val="5F5F5F"/>
      </a:dk1>
      <a:lt1>
        <a:srgbClr val="FFFFFF"/>
      </a:lt1>
      <a:dk2>
        <a:srgbClr val="4D4D4D"/>
      </a:dk2>
      <a:lt2>
        <a:srgbClr val="FFFFFF"/>
      </a:lt2>
      <a:accent1>
        <a:srgbClr val="706C7A"/>
      </a:accent1>
      <a:accent2>
        <a:srgbClr val="B99179"/>
      </a:accent2>
      <a:accent3>
        <a:srgbClr val="9994A6"/>
      </a:accent3>
      <a:accent4>
        <a:srgbClr val="B492B4"/>
      </a:accent4>
      <a:accent5>
        <a:srgbClr val="82BBD4"/>
      </a:accent5>
      <a:accent6>
        <a:srgbClr val="FFC000"/>
      </a:accent6>
      <a:hlink>
        <a:srgbClr val="00B0F0"/>
      </a:hlink>
      <a:folHlink>
        <a:srgbClr val="AFB2B4"/>
      </a:folHlink>
    </a:clrScheme>
    <a:fontScheme name="自定义 15">
      <a:majorFont>
        <a:latin typeface="Arial Black"/>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A000120140929A53KPBG</Template>
  <TotalTime>741</TotalTime>
  <Words>2149</Words>
  <Application>Microsoft Office PowerPoint</Application>
  <PresentationFormat>宽屏</PresentationFormat>
  <Paragraphs>209</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Microsoft YaHei UI</vt:lpstr>
      <vt:lpstr>华文细黑</vt:lpstr>
      <vt:lpstr>宋体</vt:lpstr>
      <vt:lpstr>微软雅黑</vt:lpstr>
      <vt:lpstr>幼圆</vt:lpstr>
      <vt:lpstr>Arial</vt:lpstr>
      <vt:lpstr>Arial Black</vt:lpstr>
      <vt:lpstr>Calibri</vt:lpstr>
      <vt:lpstr>Wingdings</vt:lpstr>
      <vt:lpstr>A000120140530A99PPBG</vt:lpstr>
      <vt:lpstr>大直播时代</vt:lpstr>
      <vt:lpstr>从斗鱼的崛起说起</vt:lpstr>
      <vt:lpstr>PowerPoint 演示文稿</vt:lpstr>
      <vt:lpstr>PowerPoint 演示文稿</vt:lpstr>
      <vt:lpstr>大直播时代发展历程</vt:lpstr>
      <vt:lpstr>大直播时代直播类型</vt:lpstr>
      <vt:lpstr>PowerPoint 演示文稿</vt:lpstr>
      <vt:lpstr>目前直播市场上的主要产品</vt:lpstr>
      <vt:lpstr>Bilibili哔哩哔哩弹幕视频网</vt:lpstr>
      <vt:lpstr>YY</vt:lpstr>
      <vt:lpstr>斗鱼TV</vt:lpstr>
      <vt:lpstr>映客</vt:lpstr>
      <vt:lpstr>PowerPoint 演示文稿</vt:lpstr>
      <vt:lpstr>游戏直播产业链</vt:lpstr>
      <vt:lpstr>生活直播产业链</vt:lpstr>
      <vt:lpstr>游戏直播受众游戏类型及产品</vt:lpstr>
      <vt:lpstr>电子竞技行业扩散路线</vt:lpstr>
      <vt:lpstr>多种内容构成主播盈利模式</vt:lpstr>
      <vt:lpstr>Twitch的盈利模式</vt:lpstr>
      <vt:lpstr>AfreecaTV的盈利模式</vt:lpstr>
      <vt:lpstr>一些游戏直播平台横向比较</vt:lpstr>
      <vt:lpstr>PowerPoint 演示文稿</vt:lpstr>
      <vt:lpstr>互联网直播未来趋势</vt:lpstr>
      <vt:lpstr>互联网直播未来趋势</vt:lpstr>
      <vt:lpstr>互联网直播未来趋势</vt:lpstr>
      <vt:lpstr>互联网直播未来趋势</vt:lpstr>
      <vt:lpstr>互联网直播实名制</vt:lpstr>
      <vt:lpstr>互联网直播实名制</vt:lpstr>
      <vt:lpstr>完</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大直播时代</dc:title>
  <dc:creator>lk He</dc:creator>
  <cp:lastModifiedBy>lk He</cp:lastModifiedBy>
  <cp:revision>48</cp:revision>
  <dcterms:created xsi:type="dcterms:W3CDTF">2016-04-11T06:35:26Z</dcterms:created>
  <dcterms:modified xsi:type="dcterms:W3CDTF">2016-04-14T08:19:03Z</dcterms:modified>
</cp:coreProperties>
</file>